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 rot="10800000">
            <a:off x="0" y="3093234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" name="Shape 16"/>
          <p:cNvSpPr txBox="1"/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24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 lvl="1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 lvl="2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 lvl="3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 lvl="4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 lvl="5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 lvl="6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 lvl="7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 lvl="8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Marshmallow Tower Challenge</a:t>
            </a:r>
          </a:p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644700" y="3990557"/>
            <a:ext cx="7772400" cy="7124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Luke Baldwin			Josh Dennis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Kaylen Nollie			Desmond Pressey</a:t>
            </a:r>
          </a:p>
        </p:txBody>
      </p:sp>
      <p:sp>
        <p:nvSpPr>
          <p:cNvPr id="41" name="Shape 41"/>
          <p:cNvSpPr txBox="1"/>
          <p:nvPr/>
        </p:nvSpPr>
        <p:spPr>
          <a:xfrm>
            <a:off x="644700" y="3116250"/>
            <a:ext cx="7348799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D9D9D9"/>
                </a:solidFill>
              </a:rPr>
              <a:t>Group 18: Northrop Grumman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Conclusion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Final height was -3 inches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Group had zero added value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Noodles are not for building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Do not pursue career in structural engineering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Design had great theory, terrible application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  <a:buAutoNum type="arabicPeriod"/>
            </a:pPr>
            <a:r>
              <a:rPr lang="en"/>
              <a:t>Define Problem</a:t>
            </a:r>
          </a:p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“Build the tallest structure to support the weight of a single marshmallow.”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Time: &lt; 20 min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Materials: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20 Spaghetti noodles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1 yard of tape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1 yard of string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Table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2. Brainstorming</a:t>
            </a:r>
          </a:p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Considerations: 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No negative consequences for complete failure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Noodles have terrible material properties for construction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String will only be useful in tension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Tape structure to table for stability</a:t>
            </a:r>
          </a:p>
          <a:p>
            <a:pPr indent="-381000" lvl="0" marL="457200">
              <a:spcBef>
                <a:spcPts val="0"/>
              </a:spcBef>
              <a:buSzPct val="100000"/>
            </a:pPr>
            <a:r>
              <a:rPr lang="en" sz="2400"/>
              <a:t>May need to “double up” noodles to support more weight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3. Create Designs: A</a:t>
            </a:r>
          </a:p>
        </p:txBody>
      </p:sp>
      <p:pic>
        <p:nvPicPr>
          <p:cNvPr id="59" name="Shape 59"/>
          <p:cNvPicPr preferRelativeResize="0"/>
          <p:nvPr/>
        </p:nvPicPr>
        <p:blipFill rotWithShape="1">
          <a:blip r:embed="rId3">
            <a:alphaModFix/>
          </a:blip>
          <a:srcRect b="0" l="0" r="0" t="26199"/>
          <a:stretch/>
        </p:blipFill>
        <p:spPr>
          <a:xfrm>
            <a:off x="1243850" y="1347474"/>
            <a:ext cx="6656297" cy="37960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3. Create Designs: B</a:t>
            </a:r>
          </a:p>
        </p:txBody>
      </p:sp>
      <p:pic>
        <p:nvPicPr>
          <p:cNvPr id="65" name="Shape 65"/>
          <p:cNvPicPr preferRelativeResize="0"/>
          <p:nvPr/>
        </p:nvPicPr>
        <p:blipFill rotWithShape="1">
          <a:blip r:embed="rId3">
            <a:alphaModFix/>
          </a:blip>
          <a:srcRect b="0" l="0" r="0" t="26199"/>
          <a:stretch/>
        </p:blipFill>
        <p:spPr>
          <a:xfrm>
            <a:off x="1243850" y="1347474"/>
            <a:ext cx="6656297" cy="37960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3. Create Designs: C</a:t>
            </a:r>
          </a:p>
        </p:txBody>
      </p:sp>
      <p:pic>
        <p:nvPicPr>
          <p:cNvPr id="71" name="Shape 71"/>
          <p:cNvPicPr preferRelativeResize="0"/>
          <p:nvPr/>
        </p:nvPicPr>
        <p:blipFill rotWithShape="1">
          <a:blip r:embed="rId3">
            <a:alphaModFix/>
          </a:blip>
          <a:srcRect b="0" l="0" r="0" t="26199"/>
          <a:stretch/>
        </p:blipFill>
        <p:spPr>
          <a:xfrm>
            <a:off x="1243850" y="1347474"/>
            <a:ext cx="6656297" cy="37960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/>
              <a:t>4, 5, 6: Choose, Construct, Modify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  <a:buAutoNum type="arabicPeriod" startAt="4"/>
            </a:pPr>
            <a:r>
              <a:rPr lang="en" sz="2400"/>
              <a:t>Choose:</a:t>
            </a:r>
          </a:p>
          <a:p>
            <a:pPr indent="-381000" lvl="0" marL="914400" rtl="0">
              <a:spcBef>
                <a:spcPts val="0"/>
              </a:spcBef>
              <a:buSzPct val="100000"/>
            </a:pPr>
            <a:r>
              <a:rPr lang="en" sz="2400"/>
              <a:t>Design C was chosen because it was a good balance of “structural integrity” and “height”</a:t>
            </a:r>
          </a:p>
          <a:p>
            <a:pPr indent="-381000" lvl="0" marL="457200" rtl="0">
              <a:spcBef>
                <a:spcPts val="0"/>
              </a:spcBef>
              <a:buSzPct val="100000"/>
              <a:buAutoNum type="arabicPeriod" startAt="4"/>
            </a:pPr>
            <a:r>
              <a:rPr lang="en" sz="2400"/>
              <a:t>Construction:</a:t>
            </a:r>
          </a:p>
          <a:p>
            <a:pPr indent="-381000" lvl="0" marL="914400" rtl="0">
              <a:spcBef>
                <a:spcPts val="0"/>
              </a:spcBef>
              <a:buSzPct val="100000"/>
            </a:pPr>
            <a:r>
              <a:rPr lang="en" sz="2400"/>
              <a:t>The structure was pre-assembled as much as possible before being erected.</a:t>
            </a:r>
          </a:p>
          <a:p>
            <a:pPr indent="-381000" lvl="0" marL="457200" rtl="0">
              <a:spcBef>
                <a:spcPts val="0"/>
              </a:spcBef>
              <a:buSzPct val="100000"/>
              <a:buAutoNum type="arabicPeriod" startAt="4"/>
            </a:pPr>
            <a:r>
              <a:rPr lang="en" sz="2400"/>
              <a:t>Modifications:</a:t>
            </a:r>
          </a:p>
          <a:p>
            <a:pPr indent="-381000" lvl="0" marL="914400" rtl="0">
              <a:spcBef>
                <a:spcPts val="0"/>
              </a:spcBef>
              <a:buSzPct val="100000"/>
            </a:pPr>
            <a:r>
              <a:rPr lang="en" sz="2400"/>
              <a:t>An “antenna” was added for extra height</a:t>
            </a:r>
          </a:p>
          <a:p>
            <a:pPr indent="-381000" lvl="0" marL="914400" rtl="0">
              <a:spcBef>
                <a:spcPts val="0"/>
              </a:spcBef>
              <a:buSzPct val="100000"/>
            </a:pPr>
            <a:r>
              <a:rPr lang="en" sz="2400"/>
              <a:t>Extra noodles were used as braces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idx="4294967295" type="title"/>
          </p:nvPr>
        </p:nvSpPr>
        <p:spPr>
          <a:xfrm>
            <a:off x="227425" y="180300"/>
            <a:ext cx="4246200" cy="16967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7: Testing: Expectations</a:t>
            </a:r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0037" y="0"/>
            <a:ext cx="38576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idx="4294967295" type="title"/>
          </p:nvPr>
        </p:nvSpPr>
        <p:spPr>
          <a:xfrm>
            <a:off x="227425" y="180300"/>
            <a:ext cx="4246200" cy="16967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7: Testing: Reality</a:t>
            </a:r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7237" y="0"/>
            <a:ext cx="38576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