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32918400" cy="219456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Garamond" panose="02020404030301010803" pitchFamily="18" charset="0"/>
      <p:regular r:id="rId8"/>
      <p:bold r:id="rId9"/>
      <p:italic r:id="rId10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7" autoAdjust="0"/>
    <p:restoredTop sz="94660"/>
  </p:normalViewPr>
  <p:slideViewPr>
    <p:cSldViewPr snapToGrid="0">
      <p:cViewPr>
        <p:scale>
          <a:sx n="33" d="100"/>
          <a:sy n="33" d="100"/>
        </p:scale>
        <p:origin x="1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857250" y="685800"/>
            <a:ext cx="51434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238949" marR="0" indent="-374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4477901" marR="0" indent="-7501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6716849" marR="0" indent="-1124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8955799" marR="0" indent="-229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1194750" marR="0" indent="-6050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3433699" marR="0" indent="-979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5672650" marR="0" indent="-84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7911598" marR="0" indent="-459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‹#›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707778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59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1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462611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1645925" y="873758"/>
            <a:ext cx="10829926" cy="3718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98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12870178" y="873762"/>
            <a:ext cx="18402298" cy="18729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5700"/>
            </a:lvl1pPr>
            <a:lvl2pPr rtl="0">
              <a:spcBef>
                <a:spcPts val="0"/>
              </a:spcBef>
              <a:defRPr sz="13700"/>
            </a:lvl2pPr>
            <a:lvl3pPr rtl="0">
              <a:spcBef>
                <a:spcPts val="0"/>
              </a:spcBef>
              <a:defRPr sz="11800"/>
            </a:lvl3pPr>
            <a:lvl4pPr rtl="0">
              <a:spcBef>
                <a:spcPts val="0"/>
              </a:spcBef>
              <a:defRPr sz="9800"/>
            </a:lvl4pPr>
            <a:lvl5pPr rtl="0">
              <a:spcBef>
                <a:spcPts val="0"/>
              </a:spcBef>
              <a:defRPr sz="9800"/>
            </a:lvl5pPr>
            <a:lvl6pPr rtl="0">
              <a:spcBef>
                <a:spcPts val="0"/>
              </a:spcBef>
              <a:defRPr sz="9800"/>
            </a:lvl6pPr>
            <a:lvl7pPr rtl="0">
              <a:spcBef>
                <a:spcPts val="0"/>
              </a:spcBef>
              <a:defRPr sz="9800"/>
            </a:lvl7pPr>
            <a:lvl8pPr rtl="0">
              <a:spcBef>
                <a:spcPts val="0"/>
              </a:spcBef>
              <a:defRPr sz="9800"/>
            </a:lvl8pPr>
            <a:lvl9pPr rtl="0">
              <a:spcBef>
                <a:spcPts val="0"/>
              </a:spcBef>
              <a:defRPr sz="9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1645925" y="4592323"/>
            <a:ext cx="10829926" cy="150114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 sz="6800"/>
            </a:lvl1pPr>
            <a:lvl2pPr marL="2238949" indent="-3748" rtl="0">
              <a:spcBef>
                <a:spcPts val="0"/>
              </a:spcBef>
              <a:buFont typeface="Arial"/>
              <a:buNone/>
              <a:defRPr sz="5900"/>
            </a:lvl2pPr>
            <a:lvl3pPr marL="4477901" indent="-7501" rtl="0">
              <a:spcBef>
                <a:spcPts val="0"/>
              </a:spcBef>
              <a:buFont typeface="Arial"/>
              <a:buNone/>
              <a:defRPr sz="4800"/>
            </a:lvl3pPr>
            <a:lvl4pPr marL="6716849" indent="-11248" rtl="0">
              <a:spcBef>
                <a:spcPts val="0"/>
              </a:spcBef>
              <a:buFont typeface="Arial"/>
              <a:buNone/>
              <a:defRPr sz="4400"/>
            </a:lvl4pPr>
            <a:lvl5pPr marL="8955799" indent="-2299" rtl="0">
              <a:spcBef>
                <a:spcPts val="0"/>
              </a:spcBef>
              <a:buFont typeface="Arial"/>
              <a:buNone/>
              <a:defRPr sz="4400"/>
            </a:lvl5pPr>
            <a:lvl6pPr marL="11194750" indent="-6050" rtl="0">
              <a:spcBef>
                <a:spcPts val="0"/>
              </a:spcBef>
              <a:buFont typeface="Arial"/>
              <a:buNone/>
              <a:defRPr sz="4400"/>
            </a:lvl6pPr>
            <a:lvl7pPr marL="13433699" indent="-9799" rtl="0">
              <a:spcBef>
                <a:spcPts val="0"/>
              </a:spcBef>
              <a:buFont typeface="Arial"/>
              <a:buNone/>
              <a:defRPr sz="4400"/>
            </a:lvl7pPr>
            <a:lvl8pPr marL="15672650" indent="-849" rtl="0">
              <a:spcBef>
                <a:spcPts val="0"/>
              </a:spcBef>
              <a:buFont typeface="Arial"/>
              <a:buNone/>
              <a:defRPr sz="4400"/>
            </a:lvl8pPr>
            <a:lvl9pPr marL="17911598" indent="-4598" rtl="0">
              <a:spcBef>
                <a:spcPts val="0"/>
              </a:spcBef>
              <a:buFont typeface="Arial"/>
              <a:buNone/>
              <a:defRPr sz="44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9217659" y="-2451093"/>
            <a:ext cx="14483083" cy="29626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101959734" y="36613781"/>
            <a:ext cx="104856273" cy="414737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18732197" y="-4591365"/>
            <a:ext cx="104856273" cy="1238840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2468880" y="6817364"/>
            <a:ext cx="27980641" cy="47040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216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4937760" y="12435839"/>
            <a:ext cx="23042880" cy="5608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31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5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ctr" rtl="0">
              <a:lnSpc>
                <a:spcPct val="100000"/>
              </a:lnSpc>
              <a:spcBef>
                <a:spcPts val="27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3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ctr" rtl="0">
              <a:lnSpc>
                <a:spcPct val="100000"/>
              </a:lnSpc>
              <a:spcBef>
                <a:spcPts val="2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1645918" y="5120644"/>
            <a:ext cx="29626559" cy="14483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2600325" y="14102081"/>
            <a:ext cx="27980641" cy="4358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19600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2600325" y="9301485"/>
            <a:ext cx="27980641" cy="480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9800">
                <a:solidFill>
                  <a:srgbClr val="888888"/>
                </a:solidFill>
              </a:defRPr>
            </a:lvl1pPr>
            <a:lvl2pPr marL="2238949" indent="-374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8900">
                <a:solidFill>
                  <a:srgbClr val="888888"/>
                </a:solidFill>
              </a:defRPr>
            </a:lvl2pPr>
            <a:lvl3pPr marL="4477901" indent="-7501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7800">
                <a:solidFill>
                  <a:srgbClr val="888888"/>
                </a:solidFill>
              </a:defRPr>
            </a:lvl3pPr>
            <a:lvl4pPr marL="6716849" indent="-1124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4pPr>
            <a:lvl5pPr marL="8955799" indent="-229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5pPr>
            <a:lvl6pPr marL="11194750" indent="-605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6pPr>
            <a:lvl7pPr marL="13433699" indent="-979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7pPr>
            <a:lvl8pPr marL="15672650" indent="-84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8pPr>
            <a:lvl9pPr marL="17911598" indent="-459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9218299" y="28676606"/>
            <a:ext cx="82678905" cy="81102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3700"/>
            </a:lvl1pPr>
            <a:lvl2pPr rtl="0">
              <a:spcBef>
                <a:spcPts val="0"/>
              </a:spcBef>
              <a:defRPr sz="11800"/>
            </a:lvl2pPr>
            <a:lvl3pPr rtl="0">
              <a:spcBef>
                <a:spcPts val="0"/>
              </a:spcBef>
              <a:defRPr sz="9800"/>
            </a:lvl3pPr>
            <a:lvl4pPr rtl="0">
              <a:spcBef>
                <a:spcPts val="0"/>
              </a:spcBef>
              <a:defRPr sz="8900"/>
            </a:lvl4pPr>
            <a:lvl5pPr rtl="0">
              <a:spcBef>
                <a:spcPts val="0"/>
              </a:spcBef>
              <a:defRPr sz="8900"/>
            </a:lvl5pPr>
            <a:lvl6pPr rtl="0">
              <a:spcBef>
                <a:spcPts val="0"/>
              </a:spcBef>
              <a:defRPr sz="8900"/>
            </a:lvl6pPr>
            <a:lvl7pPr rtl="0">
              <a:spcBef>
                <a:spcPts val="0"/>
              </a:spcBef>
              <a:defRPr sz="8900"/>
            </a:lvl7pPr>
            <a:lvl8pPr rtl="0">
              <a:spcBef>
                <a:spcPts val="0"/>
              </a:spcBef>
              <a:defRPr sz="8900"/>
            </a:lvl8pPr>
            <a:lvl9pPr rtl="0">
              <a:spcBef>
                <a:spcPts val="0"/>
              </a:spcBef>
              <a:defRPr sz="89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92445850" y="28676606"/>
            <a:ext cx="82678905" cy="81102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3700"/>
            </a:lvl1pPr>
            <a:lvl2pPr rtl="0">
              <a:spcBef>
                <a:spcPts val="0"/>
              </a:spcBef>
              <a:defRPr sz="11800"/>
            </a:lvl2pPr>
            <a:lvl3pPr rtl="0">
              <a:spcBef>
                <a:spcPts val="0"/>
              </a:spcBef>
              <a:defRPr sz="9800"/>
            </a:lvl3pPr>
            <a:lvl4pPr rtl="0">
              <a:spcBef>
                <a:spcPts val="0"/>
              </a:spcBef>
              <a:defRPr sz="8900"/>
            </a:lvl4pPr>
            <a:lvl5pPr rtl="0">
              <a:spcBef>
                <a:spcPts val="0"/>
              </a:spcBef>
              <a:defRPr sz="8900"/>
            </a:lvl5pPr>
            <a:lvl6pPr rtl="0">
              <a:spcBef>
                <a:spcPts val="0"/>
              </a:spcBef>
              <a:defRPr sz="8900"/>
            </a:lvl6pPr>
            <a:lvl7pPr rtl="0">
              <a:spcBef>
                <a:spcPts val="0"/>
              </a:spcBef>
              <a:defRPr sz="8900"/>
            </a:lvl7pPr>
            <a:lvl8pPr rtl="0">
              <a:spcBef>
                <a:spcPts val="0"/>
              </a:spcBef>
              <a:defRPr sz="8900"/>
            </a:lvl8pPr>
            <a:lvl9pPr rtl="0">
              <a:spcBef>
                <a:spcPts val="0"/>
              </a:spcBef>
              <a:defRPr sz="89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645922" y="4912362"/>
            <a:ext cx="14544675" cy="20472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11800" b="1"/>
            </a:lvl1pPr>
            <a:lvl2pPr marL="2238949" indent="-3748" rtl="0">
              <a:spcBef>
                <a:spcPts val="0"/>
              </a:spcBef>
              <a:buFont typeface="Arial"/>
              <a:buNone/>
              <a:defRPr sz="9800" b="1"/>
            </a:lvl2pPr>
            <a:lvl3pPr marL="4477901" indent="-7501" rtl="0">
              <a:spcBef>
                <a:spcPts val="0"/>
              </a:spcBef>
              <a:buFont typeface="Arial"/>
              <a:buNone/>
              <a:defRPr sz="8900" b="1"/>
            </a:lvl3pPr>
            <a:lvl4pPr marL="6716849" indent="-11248" rtl="0">
              <a:spcBef>
                <a:spcPts val="0"/>
              </a:spcBef>
              <a:buFont typeface="Arial"/>
              <a:buNone/>
              <a:defRPr sz="7800" b="1"/>
            </a:lvl4pPr>
            <a:lvl5pPr marL="8955799" indent="-2299" rtl="0">
              <a:spcBef>
                <a:spcPts val="0"/>
              </a:spcBef>
              <a:buFont typeface="Arial"/>
              <a:buNone/>
              <a:defRPr sz="7800" b="1"/>
            </a:lvl5pPr>
            <a:lvl6pPr marL="11194750" indent="-6050" rtl="0">
              <a:spcBef>
                <a:spcPts val="0"/>
              </a:spcBef>
              <a:buFont typeface="Arial"/>
              <a:buNone/>
              <a:defRPr sz="7800" b="1"/>
            </a:lvl6pPr>
            <a:lvl7pPr marL="13433699" indent="-9799" rtl="0">
              <a:spcBef>
                <a:spcPts val="0"/>
              </a:spcBef>
              <a:buFont typeface="Arial"/>
              <a:buNone/>
              <a:defRPr sz="7800" b="1"/>
            </a:lvl7pPr>
            <a:lvl8pPr marL="15672650" indent="-849" rtl="0">
              <a:spcBef>
                <a:spcPts val="0"/>
              </a:spcBef>
              <a:buFont typeface="Arial"/>
              <a:buNone/>
              <a:defRPr sz="7800" b="1"/>
            </a:lvl8pPr>
            <a:lvl9pPr marL="17911598" indent="-4598" rtl="0">
              <a:spcBef>
                <a:spcPts val="0"/>
              </a:spcBef>
              <a:buFont typeface="Arial"/>
              <a:buNone/>
              <a:defRPr sz="7800" b="1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1645922" y="6959602"/>
            <a:ext cx="14544675" cy="126441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1800"/>
            </a:lvl1pPr>
            <a:lvl2pPr rtl="0">
              <a:spcBef>
                <a:spcPts val="0"/>
              </a:spcBef>
              <a:defRPr sz="9800"/>
            </a:lvl2pPr>
            <a:lvl3pPr rtl="0">
              <a:spcBef>
                <a:spcPts val="0"/>
              </a:spcBef>
              <a:defRPr sz="8900"/>
            </a:lvl3pPr>
            <a:lvl4pPr rtl="0">
              <a:spcBef>
                <a:spcPts val="0"/>
              </a:spcBef>
              <a:defRPr sz="7800"/>
            </a:lvl4pPr>
            <a:lvl5pPr rtl="0">
              <a:spcBef>
                <a:spcPts val="0"/>
              </a:spcBef>
              <a:defRPr sz="7800"/>
            </a:lvl5pPr>
            <a:lvl6pPr rtl="0">
              <a:spcBef>
                <a:spcPts val="0"/>
              </a:spcBef>
              <a:defRPr sz="7800"/>
            </a:lvl6pPr>
            <a:lvl7pPr rtl="0">
              <a:spcBef>
                <a:spcPts val="0"/>
              </a:spcBef>
              <a:defRPr sz="7800"/>
            </a:lvl7pPr>
            <a:lvl8pPr rtl="0">
              <a:spcBef>
                <a:spcPts val="0"/>
              </a:spcBef>
              <a:defRPr sz="7800"/>
            </a:lvl8pPr>
            <a:lvl9pPr rtl="0">
              <a:spcBef>
                <a:spcPts val="0"/>
              </a:spcBef>
              <a:defRPr sz="78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16722095" y="4912362"/>
            <a:ext cx="14550390" cy="20472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11800" b="1"/>
            </a:lvl1pPr>
            <a:lvl2pPr marL="2238949" indent="-3748" rtl="0">
              <a:spcBef>
                <a:spcPts val="0"/>
              </a:spcBef>
              <a:buFont typeface="Arial"/>
              <a:buNone/>
              <a:defRPr sz="9800" b="1"/>
            </a:lvl2pPr>
            <a:lvl3pPr marL="4477901" indent="-7501" rtl="0">
              <a:spcBef>
                <a:spcPts val="0"/>
              </a:spcBef>
              <a:buFont typeface="Arial"/>
              <a:buNone/>
              <a:defRPr sz="8900" b="1"/>
            </a:lvl3pPr>
            <a:lvl4pPr marL="6716849" indent="-11248" rtl="0">
              <a:spcBef>
                <a:spcPts val="0"/>
              </a:spcBef>
              <a:buFont typeface="Arial"/>
              <a:buNone/>
              <a:defRPr sz="7800" b="1"/>
            </a:lvl4pPr>
            <a:lvl5pPr marL="8955799" indent="-2299" rtl="0">
              <a:spcBef>
                <a:spcPts val="0"/>
              </a:spcBef>
              <a:buFont typeface="Arial"/>
              <a:buNone/>
              <a:defRPr sz="7800" b="1"/>
            </a:lvl5pPr>
            <a:lvl6pPr marL="11194750" indent="-6050" rtl="0">
              <a:spcBef>
                <a:spcPts val="0"/>
              </a:spcBef>
              <a:buFont typeface="Arial"/>
              <a:buNone/>
              <a:defRPr sz="7800" b="1"/>
            </a:lvl6pPr>
            <a:lvl7pPr marL="13433699" indent="-9799" rtl="0">
              <a:spcBef>
                <a:spcPts val="0"/>
              </a:spcBef>
              <a:buFont typeface="Arial"/>
              <a:buNone/>
              <a:defRPr sz="7800" b="1"/>
            </a:lvl7pPr>
            <a:lvl8pPr marL="15672650" indent="-849" rtl="0">
              <a:spcBef>
                <a:spcPts val="0"/>
              </a:spcBef>
              <a:buFont typeface="Arial"/>
              <a:buNone/>
              <a:defRPr sz="7800" b="1"/>
            </a:lvl8pPr>
            <a:lvl9pPr marL="17911598" indent="-4598" rtl="0">
              <a:spcBef>
                <a:spcPts val="0"/>
              </a:spcBef>
              <a:buFont typeface="Arial"/>
              <a:buNone/>
              <a:defRPr sz="78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4"/>
          </p:nvPr>
        </p:nvSpPr>
        <p:spPr>
          <a:xfrm>
            <a:off x="16722095" y="6959602"/>
            <a:ext cx="14550390" cy="126441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1800"/>
            </a:lvl1pPr>
            <a:lvl2pPr rtl="0">
              <a:spcBef>
                <a:spcPts val="0"/>
              </a:spcBef>
              <a:defRPr sz="9800"/>
            </a:lvl2pPr>
            <a:lvl3pPr rtl="0">
              <a:spcBef>
                <a:spcPts val="0"/>
              </a:spcBef>
              <a:defRPr sz="8900"/>
            </a:lvl3pPr>
            <a:lvl4pPr rtl="0">
              <a:spcBef>
                <a:spcPts val="0"/>
              </a:spcBef>
              <a:defRPr sz="7800"/>
            </a:lvl4pPr>
            <a:lvl5pPr rtl="0">
              <a:spcBef>
                <a:spcPts val="0"/>
              </a:spcBef>
              <a:defRPr sz="7800"/>
            </a:lvl5pPr>
            <a:lvl6pPr rtl="0">
              <a:spcBef>
                <a:spcPts val="0"/>
              </a:spcBef>
              <a:defRPr sz="7800"/>
            </a:lvl6pPr>
            <a:lvl7pPr rtl="0">
              <a:spcBef>
                <a:spcPts val="0"/>
              </a:spcBef>
              <a:defRPr sz="7800"/>
            </a:lvl7pPr>
            <a:lvl8pPr rtl="0">
              <a:spcBef>
                <a:spcPts val="0"/>
              </a:spcBef>
              <a:defRPr sz="7800"/>
            </a:lvl8pPr>
            <a:lvl9pPr rtl="0">
              <a:spcBef>
                <a:spcPts val="0"/>
              </a:spcBef>
              <a:defRPr sz="7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6452237" y="15361920"/>
            <a:ext cx="19751040" cy="1813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98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6452237" y="1960880"/>
            <a:ext cx="19751040" cy="13167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5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452237" y="17175484"/>
            <a:ext cx="19751040" cy="2575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 sz="6800"/>
            </a:lvl1pPr>
            <a:lvl2pPr marL="2238949" indent="-3748" rtl="0">
              <a:spcBef>
                <a:spcPts val="0"/>
              </a:spcBef>
              <a:buFont typeface="Arial"/>
              <a:buNone/>
              <a:defRPr sz="5900"/>
            </a:lvl2pPr>
            <a:lvl3pPr marL="4477901" indent="-7501" rtl="0">
              <a:spcBef>
                <a:spcPts val="0"/>
              </a:spcBef>
              <a:buFont typeface="Arial"/>
              <a:buNone/>
              <a:defRPr sz="4800"/>
            </a:lvl3pPr>
            <a:lvl4pPr marL="6716849" indent="-11248" rtl="0">
              <a:spcBef>
                <a:spcPts val="0"/>
              </a:spcBef>
              <a:buFont typeface="Arial"/>
              <a:buNone/>
              <a:defRPr sz="4400"/>
            </a:lvl4pPr>
            <a:lvl5pPr marL="8955799" indent="-2299" rtl="0">
              <a:spcBef>
                <a:spcPts val="0"/>
              </a:spcBef>
              <a:buFont typeface="Arial"/>
              <a:buNone/>
              <a:defRPr sz="4400"/>
            </a:lvl5pPr>
            <a:lvl6pPr marL="11194750" indent="-6050" rtl="0">
              <a:spcBef>
                <a:spcPts val="0"/>
              </a:spcBef>
              <a:buFont typeface="Arial"/>
              <a:buNone/>
              <a:defRPr sz="4400"/>
            </a:lvl6pPr>
            <a:lvl7pPr marL="13433699" indent="-9799" rtl="0">
              <a:spcBef>
                <a:spcPts val="0"/>
              </a:spcBef>
              <a:buFont typeface="Arial"/>
              <a:buNone/>
              <a:defRPr sz="4400"/>
            </a:lvl7pPr>
            <a:lvl8pPr marL="15672650" indent="-849" rtl="0">
              <a:spcBef>
                <a:spcPts val="0"/>
              </a:spcBef>
              <a:buFont typeface="Arial"/>
              <a:buNone/>
              <a:defRPr sz="4400"/>
            </a:lvl8pPr>
            <a:lvl9pPr marL="17911598" indent="-4598" rtl="0">
              <a:spcBef>
                <a:spcPts val="0"/>
              </a:spcBef>
              <a:buFont typeface="Arial"/>
              <a:buNone/>
              <a:defRPr sz="44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216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1645918" y="5120644"/>
            <a:ext cx="29626559" cy="14483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marR="0" indent="308337" algn="l" rtl="0">
              <a:lnSpc>
                <a:spcPct val="100000"/>
              </a:lnSpc>
              <a:spcBef>
                <a:spcPts val="31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3638292" marR="0" indent="330458" algn="l" rtl="0">
              <a:lnSpc>
                <a:spcPct val="100000"/>
              </a:lnSpc>
              <a:spcBef>
                <a:spcPts val="27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13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5597375" marR="0" indent="371625" algn="l" rtl="0">
              <a:lnSpc>
                <a:spcPct val="100000"/>
              </a:lnSpc>
              <a:spcBef>
                <a:spcPts val="2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7836324" marR="0" indent="11387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0075274" marR="0" indent="12282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2314224" marR="0" indent="11907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4553174" marR="0" indent="11532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6792124" marR="0" indent="12427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9031072" marR="0" indent="120527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gi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0" y="0"/>
            <a:ext cx="32918400" cy="3875400"/>
          </a:xfrm>
          <a:prstGeom prst="rect">
            <a:avLst/>
          </a:prstGeom>
          <a:solidFill>
            <a:srgbClr val="004C7F"/>
          </a:solidFill>
          <a:ln w="25400" cap="flat" cmpd="sng">
            <a:solidFill>
              <a:srgbClr val="3D000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9950" tIns="39975" rIns="79950" bIns="399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9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46710" y="4373360"/>
            <a:ext cx="10022246" cy="280849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/>
              <a:t>Purpose</a:t>
            </a:r>
          </a:p>
          <a:p>
            <a:pPr marL="0" marR="0" lvl="0" indent="0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/>
              <a:t>Use Synthetic Aperture Radar (SAR) technology to detect and image metal from a distance for use in the security industry</a:t>
            </a:r>
            <a:r>
              <a:rPr lang="en-US" sz="3500" dirty="0" smtClean="0"/>
              <a:t>.</a:t>
            </a:r>
            <a:endParaRPr lang="en-US" sz="3500" dirty="0"/>
          </a:p>
        </p:txBody>
      </p:sp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751209" y="337470"/>
            <a:ext cx="3200399" cy="320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7037" y="347812"/>
            <a:ext cx="3473699" cy="31797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/>
        </p:nvSpPr>
        <p:spPr>
          <a:xfrm>
            <a:off x="11315535" y="16274872"/>
            <a:ext cx="9965546" cy="3853812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 smtClean="0">
                <a:solidFill>
                  <a:schemeClr val="dk1"/>
                </a:solidFill>
              </a:rPr>
              <a:t>Structure Advantages</a:t>
            </a:r>
            <a:endParaRPr lang="en-US" sz="4000" b="1" dirty="0">
              <a:solidFill>
                <a:schemeClr val="dk1"/>
              </a:solidFill>
            </a:endParaRPr>
          </a:p>
          <a:p>
            <a:pPr lvl="0">
              <a:spcBef>
                <a:spcPts val="700"/>
              </a:spcBef>
              <a:buClr>
                <a:schemeClr val="dk1"/>
              </a:buClr>
              <a:buSzPct val="25000"/>
            </a:pPr>
            <a:r>
              <a:rPr lang="en-US" sz="3500" dirty="0">
                <a:solidFill>
                  <a:schemeClr val="dk1"/>
                </a:solidFill>
              </a:rPr>
              <a:t>E</a:t>
            </a:r>
            <a:r>
              <a:rPr lang="en-US" sz="3500" dirty="0" smtClean="0">
                <a:solidFill>
                  <a:schemeClr val="dk1"/>
                </a:solidFill>
              </a:rPr>
              <a:t>xtruded Aluminum (80/20) </a:t>
            </a:r>
            <a:r>
              <a:rPr lang="en-US" sz="3500" i="0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was preferred so the structure could be modified</a:t>
            </a:r>
            <a:r>
              <a:rPr lang="en-US" sz="3500" i="0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as needed. </a:t>
            </a:r>
          </a:p>
          <a:p>
            <a:pPr marL="514350" lvl="1" indent="-514350" algn="just">
              <a:spcBef>
                <a:spcPts val="700"/>
              </a:spcBef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500" i="0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Gives maximum flexibility for adaptation</a:t>
            </a:r>
            <a:endParaRPr lang="en-US" sz="3500" dirty="0" smtClean="0">
              <a:solidFill>
                <a:schemeClr val="dk1"/>
              </a:solidFill>
            </a:endParaRPr>
          </a:p>
          <a:p>
            <a:pPr marL="514350" lvl="1" indent="-514350" algn="just">
              <a:spcBef>
                <a:spcPts val="700"/>
              </a:spcBef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Adds strength and stability</a:t>
            </a:r>
          </a:p>
          <a:p>
            <a:pPr marL="514350" lvl="1" indent="-514350" algn="just">
              <a:spcBef>
                <a:spcPts val="700"/>
              </a:spcBef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Reduces error in readings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10819446" y="4498546"/>
            <a:ext cx="45600" cy="15397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6" name="Shape 96"/>
          <p:cNvSpPr txBox="1"/>
          <p:nvPr/>
        </p:nvSpPr>
        <p:spPr>
          <a:xfrm>
            <a:off x="21731571" y="4449561"/>
            <a:ext cx="45600" cy="15397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22288870" y="4360189"/>
            <a:ext cx="10022247" cy="4636167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Project Goals</a:t>
            </a:r>
            <a:endParaRPr lang="en-US" sz="40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lvl="0" algn="just">
              <a:spcBef>
                <a:spcPts val="700"/>
              </a:spcBef>
              <a:buClr>
                <a:schemeClr val="dk1"/>
              </a:buClr>
              <a:buSzPct val="25000"/>
            </a:pPr>
            <a:r>
              <a:rPr lang="en-US" sz="3500" dirty="0" smtClean="0">
                <a:solidFill>
                  <a:schemeClr val="dk1"/>
                </a:solidFill>
              </a:rPr>
              <a:t>Improve upon aspects of </a:t>
            </a:r>
            <a:r>
              <a:rPr lang="en-US" sz="3500" dirty="0">
                <a:solidFill>
                  <a:schemeClr val="dk1"/>
                </a:solidFill>
              </a:rPr>
              <a:t>design from previous year’s </a:t>
            </a:r>
            <a:r>
              <a:rPr lang="en-US" sz="3500" dirty="0" smtClean="0">
                <a:solidFill>
                  <a:schemeClr val="dk1"/>
                </a:solidFill>
              </a:rPr>
              <a:t>project: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Lower weight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Improve stability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Make antenna horns more adjustable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Easy to access and set up</a:t>
            </a:r>
            <a:endParaRPr lang="en-US" sz="3500" dirty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9863575" y="341300"/>
            <a:ext cx="12150299" cy="302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5072850" y="2022450"/>
            <a:ext cx="23232300" cy="185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lt1"/>
                </a:solidFill>
              </a:rPr>
              <a:t>ME</a:t>
            </a:r>
            <a:r>
              <a:rPr lang="en-US" sz="36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6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Team </a:t>
            </a:r>
            <a:r>
              <a:rPr lang="en-US" sz="36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18:</a:t>
            </a:r>
            <a:r>
              <a:rPr lang="en-US" sz="36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 Luke Baldwin, Josh Dennis, Kaylen Nollie, Desmond </a:t>
            </a:r>
            <a:r>
              <a:rPr lang="en-US" sz="3600" b="0" i="0" u="none" strike="noStrike" cap="none" baseline="0" dirty="0" err="1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Pressey</a:t>
            </a:r>
            <a:endParaRPr lang="en-US" sz="36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lt1"/>
                </a:solidFill>
                <a:rtl val="0"/>
              </a:rPr>
              <a:t>Sponsored </a:t>
            </a:r>
            <a:r>
              <a:rPr lang="en-US" sz="3600" b="1" dirty="0">
                <a:solidFill>
                  <a:schemeClr val="lt1"/>
                </a:solidFill>
                <a:rtl val="0"/>
              </a:rPr>
              <a:t>by Northrop Grumman:</a:t>
            </a:r>
            <a:r>
              <a:rPr lang="en-US" sz="3600" dirty="0">
                <a:solidFill>
                  <a:schemeClr val="lt1"/>
                </a:solidFill>
                <a:rtl val="0"/>
              </a:rPr>
              <a:t> Pete </a:t>
            </a:r>
            <a:r>
              <a:rPr lang="en-US" sz="3600" dirty="0" err="1">
                <a:solidFill>
                  <a:schemeClr val="lt1"/>
                </a:solidFill>
                <a:rtl val="0"/>
              </a:rPr>
              <a:t>Stenger</a:t>
            </a:r>
            <a:r>
              <a:rPr lang="en-US" sz="3600" dirty="0">
                <a:solidFill>
                  <a:schemeClr val="lt1"/>
                </a:solidFill>
                <a:rtl val="0"/>
              </a:rPr>
              <a:t>, Mike </a:t>
            </a:r>
            <a:r>
              <a:rPr lang="en-US" sz="3600" dirty="0" smtClean="0">
                <a:solidFill>
                  <a:schemeClr val="lt1"/>
                </a:solidFill>
                <a:rtl val="0"/>
              </a:rPr>
              <a:t>Blue</a:t>
            </a:r>
          </a:p>
          <a:p>
            <a:pPr algn="ctr">
              <a:buClr>
                <a:schemeClr val="lt1"/>
              </a:buClr>
              <a:buSzPct val="25000"/>
            </a:pPr>
            <a:r>
              <a:rPr lang="en-US" sz="3600" b="1" dirty="0">
                <a:solidFill>
                  <a:schemeClr val="lt1"/>
                </a:solidFill>
              </a:rPr>
              <a:t>Advisors:   </a:t>
            </a:r>
            <a:r>
              <a:rPr lang="en-US" sz="3600" dirty="0">
                <a:solidFill>
                  <a:schemeClr val="lt1"/>
                </a:solidFill>
              </a:rPr>
              <a:t>Dr. Dorr Campbell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endParaRPr lang="en-US" sz="3600" dirty="0">
              <a:solidFill>
                <a:schemeClr val="lt1"/>
              </a:solidFill>
              <a:rtl val="0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4000" dirty="0">
              <a:solidFill>
                <a:schemeClr val="lt1"/>
              </a:solidFill>
              <a:rtl val="0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13586" y="425643"/>
            <a:ext cx="32904899" cy="132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8000" b="0" i="0" u="none" strike="noStrike" cap="none" baseline="0">
                <a:solidFill>
                  <a:schemeClr val="lt1"/>
                </a:solidFill>
                <a:rtl val="0"/>
              </a:rPr>
              <a:t>Synthetic Aperture Radar I</a:t>
            </a:r>
            <a:r>
              <a:rPr lang="en-US" sz="8000">
                <a:solidFill>
                  <a:schemeClr val="lt1"/>
                </a:solidFill>
                <a:rtl val="0"/>
              </a:rPr>
              <a:t>mager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20601156"/>
            <a:ext cx="32918400" cy="1335914"/>
            <a:chOff x="0" y="20627970"/>
            <a:chExt cx="32918400" cy="1335914"/>
          </a:xfrm>
        </p:grpSpPr>
        <p:sp>
          <p:nvSpPr>
            <p:cNvPr id="89" name="Shape 89"/>
            <p:cNvSpPr/>
            <p:nvPr/>
          </p:nvSpPr>
          <p:spPr>
            <a:xfrm>
              <a:off x="0" y="20633640"/>
              <a:ext cx="32918400" cy="1311960"/>
            </a:xfrm>
            <a:prstGeom prst="rect">
              <a:avLst/>
            </a:prstGeom>
            <a:solidFill>
              <a:srgbClr val="005289"/>
            </a:solidFill>
            <a:ln w="2540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9950" tIns="39975" rIns="79950" bIns="399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89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pic>
          <p:nvPicPr>
            <p:cNvPr id="92" name="Shape 9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1215797" y="20640584"/>
              <a:ext cx="1323300" cy="1323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" name="Shape 10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660925" y="20627970"/>
              <a:ext cx="6555597" cy="13331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" name="Shape 10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03412" y="20627970"/>
              <a:ext cx="1323300" cy="13233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/>
          <a:srcRect l="833" t="-178" r="1202" b="1"/>
          <a:stretch/>
        </p:blipFill>
        <p:spPr>
          <a:xfrm>
            <a:off x="11760181" y="9039688"/>
            <a:ext cx="9076255" cy="706513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355180" y="8736540"/>
            <a:ext cx="5889624" cy="6823839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23" name="Shape 94"/>
          <p:cNvSpPr txBox="1"/>
          <p:nvPr/>
        </p:nvSpPr>
        <p:spPr>
          <a:xfrm>
            <a:off x="11798174" y="4360189"/>
            <a:ext cx="9000267" cy="4372383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 smtClean="0">
                <a:solidFill>
                  <a:schemeClr val="dk1"/>
                </a:solidFill>
              </a:rPr>
              <a:t>Design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 smtClean="0">
                <a:solidFill>
                  <a:schemeClr val="dk1"/>
                </a:solidFill>
              </a:rPr>
              <a:t>The antennas are mounted on the structure at predetermined position.</a:t>
            </a:r>
          </a:p>
          <a:p>
            <a:pPr marL="514350" marR="0" lvl="0" indent="-5143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Antennas have 3 degrees of freedom.</a:t>
            </a:r>
          </a:p>
          <a:p>
            <a:pPr marL="514350" marR="0" lvl="0" indent="-5143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Locking mechanism implemented for each degree of freedom.</a:t>
            </a:r>
          </a:p>
          <a:p>
            <a:pPr marL="514350" marR="0" lvl="0" indent="-5143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The structure is light and modular</a:t>
            </a:r>
          </a:p>
        </p:txBody>
      </p:sp>
      <p:sp>
        <p:nvSpPr>
          <p:cNvPr id="22" name="Shape 90"/>
          <p:cNvSpPr txBox="1">
            <a:spLocks noGrp="1"/>
          </p:cNvSpPr>
          <p:nvPr>
            <p:ph type="body" idx="1"/>
          </p:nvPr>
        </p:nvSpPr>
        <p:spPr>
          <a:xfrm>
            <a:off x="375061" y="7899138"/>
            <a:ext cx="10022246" cy="5207262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lvl="0" indent="0" algn="ctr">
              <a:buSzPct val="25000"/>
              <a:buNone/>
            </a:pPr>
            <a:r>
              <a:rPr lang="en-US" sz="3500" b="1" dirty="0" smtClean="0"/>
              <a:t>Function Concept </a:t>
            </a:r>
            <a:endParaRPr lang="en-US" sz="3500" b="1" dirty="0" smtClean="0"/>
          </a:p>
          <a:p>
            <a:pPr marL="457200" indent="-457200">
              <a:buSzPct val="100000"/>
            </a:pPr>
            <a:r>
              <a:rPr lang="en-US" sz="3500" dirty="0" smtClean="0"/>
              <a:t>20 </a:t>
            </a:r>
            <a:r>
              <a:rPr lang="en-US" sz="3500" dirty="0"/>
              <a:t>Antennas: 16 Receive – 4 Transmit </a:t>
            </a:r>
            <a:endParaRPr lang="en-US" sz="3500" dirty="0" smtClean="0"/>
          </a:p>
          <a:p>
            <a:pPr marL="0" indent="0">
              <a:buSzPct val="100000"/>
              <a:buNone/>
            </a:pPr>
            <a:r>
              <a:rPr lang="en-US" sz="3500" dirty="0" smtClean="0"/>
              <a:t>EE </a:t>
            </a:r>
            <a:r>
              <a:rPr lang="en-US" sz="3500" dirty="0" smtClean="0"/>
              <a:t>Team</a:t>
            </a:r>
            <a:r>
              <a:rPr lang="en-US" sz="3500" dirty="0" smtClean="0"/>
              <a:t>: </a:t>
            </a:r>
          </a:p>
          <a:p>
            <a:pPr marL="457200" indent="-457200">
              <a:buSzPct val="100000"/>
            </a:pPr>
            <a:r>
              <a:rPr lang="en-US" sz="3500" dirty="0" smtClean="0"/>
              <a:t>FPGA </a:t>
            </a:r>
            <a:r>
              <a:rPr lang="en-US" sz="3500" dirty="0"/>
              <a:t>(</a:t>
            </a:r>
            <a:r>
              <a:rPr lang="en-US" sz="3500" dirty="0" smtClean="0"/>
              <a:t>Signal Processing), </a:t>
            </a:r>
            <a:r>
              <a:rPr lang="en-US" sz="3500" dirty="0"/>
              <a:t>Timing, A/D Conversion, and Image Generation </a:t>
            </a:r>
            <a:r>
              <a:rPr lang="en-US" sz="3500" dirty="0" smtClean="0"/>
              <a:t> </a:t>
            </a:r>
          </a:p>
          <a:p>
            <a:pPr marL="0" indent="0">
              <a:buSzPct val="100000"/>
              <a:buNone/>
            </a:pPr>
            <a:r>
              <a:rPr lang="en-US" sz="3500" dirty="0" smtClean="0"/>
              <a:t>ME Team:</a:t>
            </a:r>
          </a:p>
          <a:p>
            <a:pPr marL="457200" indent="-457200">
              <a:buSzPct val="100000"/>
            </a:pPr>
            <a:r>
              <a:rPr lang="en-US" sz="3500" dirty="0" smtClean="0"/>
              <a:t>Horn array, mounting and adjusting horns, structure</a:t>
            </a:r>
            <a:endParaRPr lang="en-US" sz="35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3412" y="13357562"/>
            <a:ext cx="9965544" cy="6764178"/>
          </a:xfrm>
          <a:prstGeom prst="rect">
            <a:avLst/>
          </a:prstGeom>
          <a:ln>
            <a:solidFill>
              <a:srgbClr val="CDC092"/>
            </a:solidFill>
          </a:ln>
        </p:spPr>
      </p:pic>
      <p:sp>
        <p:nvSpPr>
          <p:cNvPr id="30" name="Shape 97"/>
          <p:cNvSpPr txBox="1"/>
          <p:nvPr/>
        </p:nvSpPr>
        <p:spPr>
          <a:xfrm>
            <a:off x="22288870" y="15457580"/>
            <a:ext cx="10022247" cy="4671104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Holder Advantages</a:t>
            </a:r>
            <a:endParaRPr lang="en-US" sz="4000" b="1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Screw distance compatible </a:t>
            </a:r>
            <a:r>
              <a:rPr lang="en-US" sz="3600" dirty="0"/>
              <a:t>with </a:t>
            </a:r>
            <a:r>
              <a:rPr lang="en-US" sz="3600" dirty="0" smtClean="0"/>
              <a:t>80/20 rail spacing (3”)</a:t>
            </a:r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Independent locking and </a:t>
            </a:r>
            <a:r>
              <a:rPr lang="en-US" sz="3600" dirty="0" smtClean="0"/>
              <a:t>adjustability </a:t>
            </a:r>
            <a:r>
              <a:rPr lang="en-US" sz="3600" dirty="0"/>
              <a:t>w</a:t>
            </a:r>
            <a:r>
              <a:rPr lang="en-US" sz="3600" dirty="0" smtClean="0"/>
              <a:t>ith wingnuts</a:t>
            </a:r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Ample space for movement freedo</a:t>
            </a:r>
            <a:r>
              <a:rPr lang="en-US" sz="36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Keeps assembly </a:t>
            </a:r>
            <a:r>
              <a:rPr lang="en-US" sz="3600" dirty="0" smtClean="0"/>
              <a:t>stationary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Easy to machine</a:t>
            </a:r>
            <a:endParaRPr lang="en-US" sz="3600" dirty="0"/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SU Poste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540115"/>
      </a:accent1>
      <a:accent2>
        <a:srgbClr val="CDC092"/>
      </a:accent2>
      <a:accent3>
        <a:srgbClr val="2B0007"/>
      </a:accent3>
      <a:accent4>
        <a:srgbClr val="A71930"/>
      </a:accent4>
      <a:accent5>
        <a:srgbClr val="728574"/>
      </a:accent5>
      <a:accent6>
        <a:srgbClr val="86AECA"/>
      </a:accent6>
      <a:hlink>
        <a:srgbClr val="A6A2C6"/>
      </a:hlink>
      <a:folHlink>
        <a:srgbClr val="EFE8B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219</Words>
  <Application>Microsoft Office PowerPoint</Application>
  <PresentationFormat>Custom</PresentationFormat>
  <Paragraphs>67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Garamond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studentpro</cp:lastModifiedBy>
  <cp:revision>28</cp:revision>
  <dcterms:modified xsi:type="dcterms:W3CDTF">2015-12-10T19:50:03Z</dcterms:modified>
</cp:coreProperties>
</file>