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94" r:id="rId1"/>
  </p:sldMasterIdLst>
  <p:notesMasterIdLst>
    <p:notesMasterId r:id="rId27"/>
  </p:notesMasterIdLst>
  <p:sldIdLst>
    <p:sldId id="256" r:id="rId2"/>
    <p:sldId id="266" r:id="rId3"/>
    <p:sldId id="273" r:id="rId4"/>
    <p:sldId id="267" r:id="rId5"/>
    <p:sldId id="286" r:id="rId6"/>
    <p:sldId id="275" r:id="rId7"/>
    <p:sldId id="257" r:id="rId8"/>
    <p:sldId id="297" r:id="rId9"/>
    <p:sldId id="289" r:id="rId10"/>
    <p:sldId id="300" r:id="rId11"/>
    <p:sldId id="303" r:id="rId12"/>
    <p:sldId id="290" r:id="rId13"/>
    <p:sldId id="291" r:id="rId14"/>
    <p:sldId id="296" r:id="rId15"/>
    <p:sldId id="302" r:id="rId16"/>
    <p:sldId id="298" r:id="rId17"/>
    <p:sldId id="299" r:id="rId18"/>
    <p:sldId id="285" r:id="rId19"/>
    <p:sldId id="265" r:id="rId20"/>
    <p:sldId id="259" r:id="rId21"/>
    <p:sldId id="294" r:id="rId22"/>
    <p:sldId id="268" r:id="rId23"/>
    <p:sldId id="293" r:id="rId24"/>
    <p:sldId id="295" r:id="rId25"/>
    <p:sldId id="30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342" autoAdjust="0"/>
  </p:normalViewPr>
  <p:slideViewPr>
    <p:cSldViewPr snapToGrid="0">
      <p:cViewPr varScale="1">
        <p:scale>
          <a:sx n="81" d="100"/>
          <a:sy n="81" d="100"/>
        </p:scale>
        <p:origin x="156" y="5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Budget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2"/>
              <c:layout>
                <c:manualLayout>
                  <c:x val="4.0573054579968015E-2"/>
                  <c:y val="5.087881043642298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2109971741255048E-2"/>
                  <c:y val="0.10328507820844179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Structure</c:v>
                </c:pt>
                <c:pt idx="1">
                  <c:v>Horn Holders</c:v>
                </c:pt>
                <c:pt idx="2">
                  <c:v>Fastening Hardware (Projected)</c:v>
                </c:pt>
                <c:pt idx="3">
                  <c:v>Tools (Projected)</c:v>
                </c:pt>
                <c:pt idx="4">
                  <c:v>Remaining</c:v>
                </c:pt>
              </c:strCache>
            </c:strRef>
          </c:cat>
          <c:val>
            <c:numRef>
              <c:f>Sheet1!$B$2:$B$6</c:f>
              <c:numCache>
                <c:formatCode>"$"#,##0</c:formatCode>
                <c:ptCount val="5"/>
                <c:pt idx="0">
                  <c:v>920</c:v>
                </c:pt>
                <c:pt idx="1">
                  <c:v>500</c:v>
                </c:pt>
                <c:pt idx="2">
                  <c:v>100</c:v>
                </c:pt>
                <c:pt idx="3">
                  <c:v>50</c:v>
                </c:pt>
                <c:pt idx="4">
                  <c:v>3430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A79D5-55BF-44A4-9716-3ED45AA8344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C3159-86EA-46B1-998A-E9ACB7D1F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18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804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86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368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words to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155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947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819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83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09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171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35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774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6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25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3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30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7651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file:///E:\Senior%20Design\double_pivot_mount_DesignC.pdf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Synthetic Aperture Radar Imager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400" dirty="0" smtClean="0"/>
              <a:t>Team 18</a:t>
            </a:r>
            <a:br>
              <a:rPr lang="en-US" sz="5400" dirty="0" smtClean="0"/>
            </a:br>
            <a:r>
              <a:rPr lang="en-US" sz="5400" dirty="0" smtClean="0"/>
              <a:t>Spring 2016: Presentation I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19"/>
            <a:ext cx="10058400" cy="1833038"/>
          </a:xfrm>
        </p:spPr>
        <p:txBody>
          <a:bodyPr numCol="2">
            <a:noAutofit/>
          </a:bodyPr>
          <a:lstStyle/>
          <a:p>
            <a:r>
              <a:rPr lang="en-US" sz="1400" b="1" dirty="0" smtClean="0"/>
              <a:t>	Members:</a:t>
            </a:r>
          </a:p>
          <a:p>
            <a:r>
              <a:rPr lang="en-US" sz="1400" b="1" dirty="0" smtClean="0"/>
              <a:t>	Luke Baldwin</a:t>
            </a:r>
          </a:p>
          <a:p>
            <a:r>
              <a:rPr lang="en-US" sz="1400" b="1" dirty="0" smtClean="0"/>
              <a:t>	Josh Dennis</a:t>
            </a:r>
          </a:p>
          <a:p>
            <a:r>
              <a:rPr lang="en-US" sz="1400" b="1" dirty="0" smtClean="0"/>
              <a:t>	Kaylen Nollie</a:t>
            </a:r>
          </a:p>
          <a:p>
            <a:r>
              <a:rPr lang="en-US" sz="1400" b="1" dirty="0" smtClean="0"/>
              <a:t>	Desmond </a:t>
            </a:r>
            <a:r>
              <a:rPr lang="en-US" sz="1400" b="1" dirty="0" err="1" smtClean="0"/>
              <a:t>Pressey</a:t>
            </a:r>
            <a:endParaRPr lang="en-US" sz="1400" b="1" dirty="0" smtClean="0"/>
          </a:p>
          <a:p>
            <a:r>
              <a:rPr lang="en-US" sz="1400" b="1" dirty="0" smtClean="0"/>
              <a:t>	Sponsor: </a:t>
            </a:r>
            <a:r>
              <a:rPr lang="en-US" sz="1400" b="1" dirty="0"/>
              <a:t>Northrop Grumman</a:t>
            </a:r>
            <a:endParaRPr lang="en-US" sz="1400" b="1" dirty="0" smtClean="0"/>
          </a:p>
          <a:p>
            <a:r>
              <a:rPr lang="en-US" sz="1400" b="1" dirty="0" smtClean="0"/>
              <a:t>	Contact: Mike Blue</a:t>
            </a:r>
          </a:p>
          <a:p>
            <a:r>
              <a:rPr lang="en-US" sz="1400" b="1" dirty="0" smtClean="0"/>
              <a:t>	Advisor: Dr. </a:t>
            </a:r>
            <a:r>
              <a:rPr lang="en-US" sz="1400" b="1" dirty="0" err="1" smtClean="0"/>
              <a:t>dorr</a:t>
            </a:r>
            <a:r>
              <a:rPr lang="en-US" sz="1400" b="1" dirty="0" smtClean="0"/>
              <a:t> Campbell</a:t>
            </a:r>
          </a:p>
          <a:p>
            <a:r>
              <a:rPr lang="en-US" sz="1400" b="1" dirty="0" smtClean="0"/>
              <a:t>	Instructor: Dr. Nikhil Gupta</a:t>
            </a:r>
          </a:p>
          <a:p>
            <a:r>
              <a:rPr lang="en-US" sz="1400" b="1" dirty="0" smtClean="0"/>
              <a:t>	Date: 1/19/2016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63240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338304"/>
            <a:ext cx="100584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u="sng" smtClean="0"/>
              <a:t>Structure: Version 3</a:t>
            </a:r>
            <a:endParaRPr lang="en-US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22281" y="1646782"/>
            <a:ext cx="484513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Increased cross section width from 1.00” to 1.50”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Added: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Bottom frame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Outer Braces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Brackets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Possible leveling castors</a:t>
            </a:r>
            <a:endParaRPr lang="en-US" sz="2400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Luke Baldwin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5803" y="1111083"/>
            <a:ext cx="6676198" cy="5080667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2" name="Straight Arrow Connector 11"/>
          <p:cNvCxnSpPr/>
          <p:nvPr/>
        </p:nvCxnSpPr>
        <p:spPr>
          <a:xfrm flipV="1">
            <a:off x="7411270" y="4787900"/>
            <a:ext cx="2994514" cy="10953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395131" y="5480049"/>
            <a:ext cx="101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69.50 in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0556470" y="1377950"/>
            <a:ext cx="187730" cy="33384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6231018" y="5392276"/>
            <a:ext cx="783202" cy="4571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892589" y="3216442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66.00 in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020947" y="5771770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20.00 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206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338304"/>
            <a:ext cx="100584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u="sng" dirty="0" smtClean="0"/>
              <a:t>Structure: Version 4</a:t>
            </a:r>
            <a:endParaRPr lang="en-US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22281" y="1646782"/>
            <a:ext cx="4845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Increased stability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Extended horizontal bar on bottom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980" y="68422"/>
            <a:ext cx="3512128" cy="62327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Luke Baldwin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854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338304"/>
            <a:ext cx="10058400" cy="1449387"/>
          </a:xfrm>
        </p:spPr>
        <p:txBody>
          <a:bodyPr/>
          <a:lstStyle/>
          <a:p>
            <a:r>
              <a:rPr lang="en-US" u="sng" dirty="0" smtClean="0"/>
              <a:t>Structure: Version 5</a:t>
            </a:r>
            <a:endParaRPr lang="en-US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522281" y="1646782"/>
            <a:ext cx="48451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Reduced weight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Change from 1.50” cross section width bar to 1.00”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Fixed possible radar interference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Removed horizontal bar, kept protruding struts on bottom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Increased stability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Added braces at some joints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791" y="49950"/>
            <a:ext cx="6168286" cy="6148797"/>
          </a:xfrm>
          <a:prstGeom prst="rect">
            <a:avLst/>
          </a:prstGeom>
        </p:spPr>
      </p:pic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20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Luke Baldwin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41157"/>
            <a:ext cx="10058400" cy="828675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Horn Holder:</a:t>
            </a:r>
            <a:br>
              <a:rPr lang="en-US" u="sng" dirty="0" smtClean="0"/>
            </a:br>
            <a:r>
              <a:rPr lang="en-US" u="sng" dirty="0" smtClean="0"/>
              <a:t>Version 1</a:t>
            </a:r>
            <a:endParaRPr lang="en-US" dirty="0"/>
          </a:p>
        </p:txBody>
      </p:sp>
      <p:pic>
        <p:nvPicPr>
          <p:cNvPr id="8" name="Content Placeholder 6">
            <a:hlinkClick r:id="rId2" action="ppaction://hlinkfile"/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653529" y="441157"/>
            <a:ext cx="7440970" cy="5749949"/>
          </a:xfr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64656" y="1949232"/>
            <a:ext cx="448887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Compatible with 80/20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Independent locking and adjustability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Compact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Josh Dennis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23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058400" cy="1449387"/>
          </a:xfrm>
        </p:spPr>
        <p:txBody>
          <a:bodyPr/>
          <a:lstStyle/>
          <a:p>
            <a:r>
              <a:rPr lang="en-US" u="sng" dirty="0" smtClean="0"/>
              <a:t>Horn Holder:</a:t>
            </a:r>
            <a:br>
              <a:rPr lang="en-US" u="sng" dirty="0" smtClean="0"/>
            </a:br>
            <a:r>
              <a:rPr lang="en-US" u="sng" dirty="0" smtClean="0"/>
              <a:t>Version 2</a:t>
            </a:r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5454" y="0"/>
            <a:ext cx="7898209" cy="6250825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25590" y="1449511"/>
            <a:ext cx="3914274" cy="39395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Removed box shell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Refined rotation locking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Added 80/20 connection</a:t>
            </a:r>
            <a:endParaRPr lang="en-US" sz="32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Josh Dennis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341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15</a:t>
            </a:fld>
            <a:endParaRPr lang="en-US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0" y="0"/>
            <a:ext cx="100584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u="sng" dirty="0" smtClean="0"/>
              <a:t>Horn Holder:</a:t>
            </a:r>
            <a:br>
              <a:rPr lang="en-US" u="sng" dirty="0" smtClean="0"/>
            </a:br>
            <a:r>
              <a:rPr lang="en-US" u="sng" dirty="0" smtClean="0"/>
              <a:t>Version 3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5590" y="1449511"/>
            <a:ext cx="3914274" cy="49244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Clearance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Moved horn forward in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Standardization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Small changes in dimensions</a:t>
            </a:r>
            <a:endParaRPr lang="en-US" sz="32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Josh Dennis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864" y="1069078"/>
            <a:ext cx="7756133" cy="459804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6721434" y="1246909"/>
            <a:ext cx="23750" cy="378822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40187" y="2838203"/>
            <a:ext cx="95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4.64 in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524499" y="5427023"/>
            <a:ext cx="1769423" cy="1187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035138" y="5498275"/>
            <a:ext cx="102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2.22 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072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Procurement Status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9067335"/>
              </p:ext>
            </p:extLst>
          </p:nvPr>
        </p:nvGraphicFramePr>
        <p:xfrm>
          <a:off x="651848" y="2009225"/>
          <a:ext cx="10791733" cy="3631083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751603"/>
                <a:gridCol w="1395395"/>
                <a:gridCol w="2107810"/>
                <a:gridCol w="1751603"/>
                <a:gridCol w="1751603"/>
                <a:gridCol w="2033719"/>
              </a:tblGrid>
              <a:tr h="873123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Vendor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Team Member(s)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Purchase Order</a:t>
                      </a:r>
                      <a:endParaRPr lang="en-US" dirty="0"/>
                    </a:p>
                  </a:txBody>
                  <a:tcPr/>
                </a:tc>
              </a:tr>
              <a:tr h="505857"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Structure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8020 </a:t>
                      </a:r>
                      <a:r>
                        <a:rPr lang="en-US" dirty="0" err="1" smtClean="0"/>
                        <a:t>Inc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8020 Hardware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Kegan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$920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Submitted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857">
                <a:tc>
                  <a:txBody>
                    <a:bodyPr/>
                    <a:lstStyle/>
                    <a:p>
                      <a:r>
                        <a:rPr lang="en-US" dirty="0" smtClean="0"/>
                        <a:t>Horn Holders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OnlineMetal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Aluminum Sheet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Kaylen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$500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Under</a:t>
                      </a:r>
                      <a:r>
                        <a:rPr lang="en-US" baseline="0" dirty="0" smtClean="0"/>
                        <a:t> review</a:t>
                      </a:r>
                      <a:endParaRPr lang="en-US" dirty="0" smtClean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23">
                <a:tc>
                  <a:txBody>
                    <a:bodyPr/>
                    <a:lstStyle/>
                    <a:p>
                      <a:r>
                        <a:rPr lang="en-US" dirty="0" smtClean="0"/>
                        <a:t>Fastening Hardware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Local</a:t>
                      </a:r>
                      <a:r>
                        <a:rPr lang="en-US" baseline="0" dirty="0" smtClean="0"/>
                        <a:t> hardware store</a:t>
                      </a:r>
                      <a:endParaRPr 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Bolts,</a:t>
                      </a:r>
                      <a:r>
                        <a:rPr lang="en-US" baseline="0" dirty="0" smtClean="0"/>
                        <a:t> washers, nuts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Desmond</a:t>
                      </a:r>
                      <a:endParaRPr 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TBD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TBD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23">
                <a:tc>
                  <a:txBody>
                    <a:bodyPr/>
                    <a:lstStyle/>
                    <a:p>
                      <a:r>
                        <a:rPr lang="en-US" dirty="0" smtClean="0"/>
                        <a:t>Assembly</a:t>
                      </a:r>
                      <a:r>
                        <a:rPr lang="en-US" baseline="0" dirty="0" smtClean="0"/>
                        <a:t> Tools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Wrenches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TBD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TBD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Josh Dennis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5526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34728337"/>
              </p:ext>
            </p:extLst>
          </p:nvPr>
        </p:nvGraphicFramePr>
        <p:xfrm>
          <a:off x="0" y="461963"/>
          <a:ext cx="11914188" cy="5407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717550"/>
          </a:xfrm>
        </p:spPr>
        <p:txBody>
          <a:bodyPr>
            <a:normAutofit/>
          </a:bodyPr>
          <a:lstStyle/>
          <a:p>
            <a:r>
              <a:rPr lang="en-US" u="sng" dirty="0" smtClean="0"/>
              <a:t>Budget</a:t>
            </a:r>
            <a:endParaRPr lang="en-US" u="sng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Josh Dennis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2734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27302"/>
          </a:xfrm>
        </p:spPr>
        <p:txBody>
          <a:bodyPr/>
          <a:lstStyle/>
          <a:p>
            <a:r>
              <a:rPr lang="en-US" u="sng" dirty="0" smtClean="0"/>
              <a:t>Schedule</a:t>
            </a:r>
            <a:endParaRPr lang="en-US" u="sng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697"/>
          <a:stretch/>
        </p:blipFill>
        <p:spPr>
          <a:xfrm>
            <a:off x="285167" y="1221971"/>
            <a:ext cx="11685161" cy="4834896"/>
          </a:xfrm>
          <a:prstGeom prst="rect">
            <a:avLst/>
          </a:prstGeom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Josh Dennis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81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Review of Project Scope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Review Previous Progress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Design Updates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Procurement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Josh Dennis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37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Review of Project Scope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Review Previous Progress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Design Updates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Procurement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Schedule and Future Plans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SAR Imager - Team 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Luke Baldwin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80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Submit remaining purchase orders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Create operational instructions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Fabrication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Testing &amp; modification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Josh Dennis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49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1068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Sponsor: Northrop Grumman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/>
              <a:t>Mike Blue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/>
              <a:t>Pete </a:t>
            </a:r>
            <a:r>
              <a:rPr lang="en-US" sz="3200" dirty="0" err="1" smtClean="0"/>
              <a:t>Stenger</a:t>
            </a:r>
            <a:endParaRPr lang="en-US" sz="3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Senior design instructors:</a:t>
            </a:r>
            <a:endParaRPr lang="en-US" sz="3200" dirty="0"/>
          </a:p>
          <a:p>
            <a:pPr marL="578358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Dr. Nikhil Gupta</a:t>
            </a:r>
          </a:p>
          <a:p>
            <a:pPr marL="578358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Dr. Chiang Shih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21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Josh Dennis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51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NASA </a:t>
            </a:r>
            <a:r>
              <a:rPr lang="en-US" dirty="0" err="1"/>
              <a:t>AirSAR</a:t>
            </a:r>
            <a:r>
              <a:rPr lang="en-US" dirty="0"/>
              <a:t>, https://</a:t>
            </a:r>
            <a:r>
              <a:rPr lang="en-US" dirty="0" smtClean="0"/>
              <a:t>upload.wikimedia.org/wikipedia/commons/a/a6/AirSAR-instrument-on-aircraft.jpg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Radar Tutorial, http</a:t>
            </a:r>
            <a:r>
              <a:rPr lang="en-US" dirty="0"/>
              <a:t>://</a:t>
            </a:r>
            <a:r>
              <a:rPr lang="en-US" dirty="0" smtClean="0"/>
              <a:t>www.radartutorial.eu/20.airborne/pic/sar_principle.print.png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Cammuse</a:t>
            </a:r>
            <a:r>
              <a:rPr lang="en-US" dirty="0"/>
              <a:t>, Matthew. “SAR Final Presentation.” http://eng.fsu.edu/me/senior_design/2015/team27/Webpage/presentations/Team%20E%2311_Milestone%20%237%20Presentation_%20Final%20Report.pptx. Web 10/18/2015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E11 </a:t>
            </a:r>
            <a:r>
              <a:rPr lang="en-US" dirty="0"/>
              <a:t>Milestone – Final Report, http://eng.fsu.edu/me/senior_design/2015/team27/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smtClean="0"/>
              <a:t>www.northropgrumman.com/Photos/pgM_BA-10002_067.jpg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60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23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2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24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833" t="-178" r="1202" b="1"/>
          <a:stretch/>
        </p:blipFill>
        <p:spPr>
          <a:xfrm>
            <a:off x="1693821" y="2042"/>
            <a:ext cx="8807532" cy="685595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3752850" y="3631406"/>
            <a:ext cx="2381" cy="2405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338638" y="2852738"/>
            <a:ext cx="0" cy="1905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13280" y="3563421"/>
            <a:ext cx="47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6in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48175" y="2822575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3in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964602" y="190123"/>
            <a:ext cx="49069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Structure Version 3</a:t>
            </a:r>
          </a:p>
          <a:p>
            <a:r>
              <a:rPr lang="en-US" dirty="0" smtClean="0"/>
              <a:t>Horn Holder Version 2</a:t>
            </a:r>
          </a:p>
          <a:p>
            <a:r>
              <a:rPr lang="en-US" dirty="0" smtClean="0"/>
              <a:t>Full Assembly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2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696" y="234182"/>
            <a:ext cx="8649781" cy="65907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3331" y="126749"/>
            <a:ext cx="4952245" cy="380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Full Schedule (including deliverables)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552967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SAR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117" y="1846263"/>
            <a:ext cx="3094403" cy="4022725"/>
          </a:xfrm>
        </p:spPr>
      </p:pic>
      <p:pic>
        <p:nvPicPr>
          <p:cNvPr id="10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842" y="1848023"/>
            <a:ext cx="2655916" cy="401920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094026" y="5533901"/>
            <a:ext cx="45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[1]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2742547" y="6468837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Luke Baldwin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94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lide Number Placeholder 1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195BE-DE9D-4EE8-BFFF-97CA0CCDD1C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47650"/>
            <a:ext cx="8866188" cy="612775"/>
          </a:xfrm>
        </p:spPr>
        <p:txBody>
          <a:bodyPr>
            <a:noAutofit/>
          </a:bodyPr>
          <a:lstStyle/>
          <a:p>
            <a:r>
              <a:rPr lang="en-US" sz="4400" u="sng" dirty="0">
                <a:solidFill>
                  <a:schemeClr val="tx1"/>
                </a:solidFill>
              </a:rPr>
              <a:t>Imaging Radar Operational </a:t>
            </a:r>
            <a:r>
              <a:rPr lang="en-US" sz="4400" u="sng" dirty="0" smtClean="0">
                <a:solidFill>
                  <a:schemeClr val="tx1"/>
                </a:solidFill>
              </a:rPr>
              <a:t>Concept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5383786" y="740486"/>
            <a:ext cx="195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40 x 40  inch scene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3479992" y="2908931"/>
            <a:ext cx="1727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20 [</a:t>
            </a:r>
            <a:r>
              <a:rPr lang="en-US" dirty="0" err="1" smtClean="0">
                <a:solidFill>
                  <a:prstClr val="black"/>
                </a:solidFill>
              </a:rPr>
              <a:t>ft</a:t>
            </a:r>
            <a:r>
              <a:rPr lang="en-US" dirty="0" smtClean="0">
                <a:solidFill>
                  <a:prstClr val="black"/>
                </a:solidFill>
              </a:rPr>
              <a:t>] range to scene center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464255" y="1053212"/>
            <a:ext cx="4141132" cy="3630620"/>
            <a:chOff x="1954868" y="1154183"/>
            <a:chExt cx="4141132" cy="3630620"/>
          </a:xfrm>
        </p:grpSpPr>
        <p:grpSp>
          <p:nvGrpSpPr>
            <p:cNvPr id="197" name="Group 196"/>
            <p:cNvGrpSpPr/>
            <p:nvPr/>
          </p:nvGrpSpPr>
          <p:grpSpPr>
            <a:xfrm>
              <a:off x="3480159" y="1154183"/>
              <a:ext cx="2615841" cy="2821371"/>
              <a:chOff x="4104202" y="1873960"/>
              <a:chExt cx="3655413" cy="3655413"/>
            </a:xfrm>
          </p:grpSpPr>
          <p:grpSp>
            <p:nvGrpSpPr>
              <p:cNvPr id="179" name="Group 178"/>
              <p:cNvGrpSpPr/>
              <p:nvPr/>
            </p:nvGrpSpPr>
            <p:grpSpPr>
              <a:xfrm>
                <a:off x="4104202" y="2125360"/>
                <a:ext cx="3655413" cy="3030532"/>
                <a:chOff x="4104202" y="2125360"/>
                <a:chExt cx="2700306" cy="3030532"/>
              </a:xfrm>
            </p:grpSpPr>
            <p:sp>
              <p:nvSpPr>
                <p:cNvPr id="162" name="Oval 161"/>
                <p:cNvSpPr/>
                <p:nvPr/>
              </p:nvSpPr>
              <p:spPr>
                <a:xfrm rot="5400000">
                  <a:off x="5334464" y="1114212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3" name="Oval 162"/>
                <p:cNvSpPr/>
                <p:nvPr/>
              </p:nvSpPr>
              <p:spPr>
                <a:xfrm rot="5400000">
                  <a:off x="5307376" y="131280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4" name="Oval 163"/>
                <p:cNvSpPr/>
                <p:nvPr/>
              </p:nvSpPr>
              <p:spPr>
                <a:xfrm rot="5400000">
                  <a:off x="5318448" y="1884303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5" name="Oval 164"/>
                <p:cNvSpPr/>
                <p:nvPr/>
              </p:nvSpPr>
              <p:spPr>
                <a:xfrm rot="5400000">
                  <a:off x="5307375" y="922187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7" name="Oval 166"/>
                <p:cNvSpPr/>
                <p:nvPr/>
              </p:nvSpPr>
              <p:spPr>
                <a:xfrm rot="5400000">
                  <a:off x="5361552" y="150192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8" name="Oval 167"/>
                <p:cNvSpPr/>
                <p:nvPr/>
              </p:nvSpPr>
              <p:spPr>
                <a:xfrm rot="5400000">
                  <a:off x="5334464" y="1686868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9" name="Oval 168"/>
                <p:cNvSpPr/>
                <p:nvPr/>
              </p:nvSpPr>
              <p:spPr>
                <a:xfrm rot="5400000">
                  <a:off x="5314313" y="2072207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0" name="Oval 169"/>
                <p:cNvSpPr/>
                <p:nvPr/>
              </p:nvSpPr>
              <p:spPr>
                <a:xfrm rot="5400000">
                  <a:off x="5330233" y="225058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1" name="Oval 170"/>
                <p:cNvSpPr/>
                <p:nvPr/>
              </p:nvSpPr>
              <p:spPr>
                <a:xfrm rot="5400000">
                  <a:off x="5382222" y="2624322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2" name="Oval 171"/>
                <p:cNvSpPr/>
                <p:nvPr/>
              </p:nvSpPr>
              <p:spPr>
                <a:xfrm rot="5400000">
                  <a:off x="5355134" y="282291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3" name="Oval 172"/>
                <p:cNvSpPr/>
                <p:nvPr/>
              </p:nvSpPr>
              <p:spPr>
                <a:xfrm rot="5400000">
                  <a:off x="5366206" y="3380765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4" name="Oval 173"/>
                <p:cNvSpPr/>
                <p:nvPr/>
              </p:nvSpPr>
              <p:spPr>
                <a:xfrm rot="5400000">
                  <a:off x="5355133" y="2432297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5" name="Oval 174"/>
                <p:cNvSpPr/>
                <p:nvPr/>
              </p:nvSpPr>
              <p:spPr>
                <a:xfrm rot="5400000">
                  <a:off x="5409310" y="301203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6" name="Oval 175"/>
                <p:cNvSpPr/>
                <p:nvPr/>
              </p:nvSpPr>
              <p:spPr>
                <a:xfrm rot="5400000">
                  <a:off x="5382222" y="3196978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7" name="Oval 176"/>
                <p:cNvSpPr/>
                <p:nvPr/>
              </p:nvSpPr>
              <p:spPr>
                <a:xfrm rot="5400000">
                  <a:off x="5362071" y="3568669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8" name="Oval 177"/>
                <p:cNvSpPr/>
                <p:nvPr/>
              </p:nvSpPr>
              <p:spPr>
                <a:xfrm rot="5400000">
                  <a:off x="5377991" y="376069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80" name="Group 179"/>
              <p:cNvGrpSpPr/>
              <p:nvPr/>
            </p:nvGrpSpPr>
            <p:grpSpPr>
              <a:xfrm rot="16200000">
                <a:off x="4099855" y="2186401"/>
                <a:ext cx="3655413" cy="3030532"/>
                <a:chOff x="4104202" y="2125360"/>
                <a:chExt cx="2700306" cy="3030532"/>
              </a:xfrm>
              <a:solidFill>
                <a:srgbClr val="FFFF00">
                  <a:alpha val="61000"/>
                </a:srgbClr>
              </a:solidFill>
            </p:grpSpPr>
            <p:sp>
              <p:nvSpPr>
                <p:cNvPr id="181" name="Oval 180"/>
                <p:cNvSpPr/>
                <p:nvPr/>
              </p:nvSpPr>
              <p:spPr>
                <a:xfrm rot="5400000">
                  <a:off x="5334464" y="1114212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2" name="Oval 181"/>
                <p:cNvSpPr/>
                <p:nvPr/>
              </p:nvSpPr>
              <p:spPr>
                <a:xfrm rot="5400000">
                  <a:off x="5307376" y="131280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3" name="Oval 182"/>
                <p:cNvSpPr/>
                <p:nvPr/>
              </p:nvSpPr>
              <p:spPr>
                <a:xfrm rot="5400000">
                  <a:off x="5318448" y="1884303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4" name="Oval 183"/>
                <p:cNvSpPr/>
                <p:nvPr/>
              </p:nvSpPr>
              <p:spPr>
                <a:xfrm rot="5400000">
                  <a:off x="5307375" y="922187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5" name="Oval 184"/>
                <p:cNvSpPr/>
                <p:nvPr/>
              </p:nvSpPr>
              <p:spPr>
                <a:xfrm rot="5400000">
                  <a:off x="5361552" y="150192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6" name="Oval 185"/>
                <p:cNvSpPr/>
                <p:nvPr/>
              </p:nvSpPr>
              <p:spPr>
                <a:xfrm rot="5400000">
                  <a:off x="5334464" y="1686868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7" name="Oval 186"/>
                <p:cNvSpPr/>
                <p:nvPr/>
              </p:nvSpPr>
              <p:spPr>
                <a:xfrm rot="5400000">
                  <a:off x="5314313" y="2072207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8" name="Oval 187"/>
                <p:cNvSpPr/>
                <p:nvPr/>
              </p:nvSpPr>
              <p:spPr>
                <a:xfrm rot="5400000">
                  <a:off x="5330233" y="225058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9" name="Oval 188"/>
                <p:cNvSpPr/>
                <p:nvPr/>
              </p:nvSpPr>
              <p:spPr>
                <a:xfrm rot="5400000">
                  <a:off x="5382222" y="2624322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0" name="Oval 189"/>
                <p:cNvSpPr/>
                <p:nvPr/>
              </p:nvSpPr>
              <p:spPr>
                <a:xfrm rot="5400000">
                  <a:off x="5355134" y="282291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1" name="Oval 190"/>
                <p:cNvSpPr/>
                <p:nvPr/>
              </p:nvSpPr>
              <p:spPr>
                <a:xfrm rot="5400000">
                  <a:off x="5366206" y="3380765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92" name="Oval 191"/>
                <p:cNvSpPr/>
                <p:nvPr/>
              </p:nvSpPr>
              <p:spPr>
                <a:xfrm rot="5400000">
                  <a:off x="5355133" y="2432297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93" name="Oval 192"/>
                <p:cNvSpPr/>
                <p:nvPr/>
              </p:nvSpPr>
              <p:spPr>
                <a:xfrm rot="5400000">
                  <a:off x="5409310" y="301203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4" name="Oval 193"/>
                <p:cNvSpPr/>
                <p:nvPr/>
              </p:nvSpPr>
              <p:spPr>
                <a:xfrm rot="5400000">
                  <a:off x="5382222" y="3196978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5" name="Oval 194"/>
                <p:cNvSpPr/>
                <p:nvPr/>
              </p:nvSpPr>
              <p:spPr>
                <a:xfrm rot="5400000">
                  <a:off x="5362071" y="3568669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96" name="Oval 195"/>
                <p:cNvSpPr/>
                <p:nvPr/>
              </p:nvSpPr>
              <p:spPr>
                <a:xfrm rot="5400000">
                  <a:off x="5377991" y="376069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</p:grpSp>
        </p:grpSp>
        <p:cxnSp>
          <p:nvCxnSpPr>
            <p:cNvPr id="205" name="Straight Arrow Connector 204"/>
            <p:cNvCxnSpPr>
              <a:endCxn id="188" idx="6"/>
            </p:cNvCxnSpPr>
            <p:nvPr/>
          </p:nvCxnSpPr>
          <p:spPr>
            <a:xfrm flipV="1">
              <a:off x="1954868" y="2594238"/>
              <a:ext cx="2833791" cy="2190565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Group 159"/>
          <p:cNvGrpSpPr/>
          <p:nvPr/>
        </p:nvGrpSpPr>
        <p:grpSpPr>
          <a:xfrm>
            <a:off x="7517367" y="1053212"/>
            <a:ext cx="1717250" cy="1249686"/>
            <a:chOff x="6007980" y="1154183"/>
            <a:chExt cx="1717250" cy="1249686"/>
          </a:xfrm>
        </p:grpSpPr>
        <p:sp>
          <p:nvSpPr>
            <p:cNvPr id="202" name="TextBox 201"/>
            <p:cNvSpPr txBox="1"/>
            <p:nvPr/>
          </p:nvSpPr>
          <p:spPr>
            <a:xfrm>
              <a:off x="6351136" y="1203540"/>
              <a:ext cx="1374094" cy="1200329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16 - 2.5 inch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1-D Cells in 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Azimuth and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Elevation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007980" y="1154183"/>
              <a:ext cx="311744" cy="741265"/>
              <a:chOff x="8522313" y="942635"/>
              <a:chExt cx="415658" cy="741265"/>
            </a:xfrm>
          </p:grpSpPr>
          <p:cxnSp>
            <p:nvCxnSpPr>
              <p:cNvPr id="200" name="Straight Connector 199"/>
              <p:cNvCxnSpPr/>
              <p:nvPr/>
            </p:nvCxnSpPr>
            <p:spPr>
              <a:xfrm>
                <a:off x="8548224" y="1236439"/>
                <a:ext cx="389747" cy="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>
                <a:off x="8522313" y="1367770"/>
                <a:ext cx="389747" cy="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Arrow Connector 206"/>
              <p:cNvCxnSpPr/>
              <p:nvPr/>
            </p:nvCxnSpPr>
            <p:spPr>
              <a:xfrm>
                <a:off x="8717185" y="942635"/>
                <a:ext cx="0" cy="293804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Arrow Connector 208"/>
              <p:cNvCxnSpPr/>
              <p:nvPr/>
            </p:nvCxnSpPr>
            <p:spPr>
              <a:xfrm flipV="1">
                <a:off x="8717185" y="1367770"/>
                <a:ext cx="0" cy="316130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/>
          <p:cNvGrpSpPr/>
          <p:nvPr/>
        </p:nvGrpSpPr>
        <p:grpSpPr>
          <a:xfrm>
            <a:off x="1723907" y="3318931"/>
            <a:ext cx="2755353" cy="2953191"/>
            <a:chOff x="214519" y="3419901"/>
            <a:chExt cx="2755353" cy="2953191"/>
          </a:xfrm>
        </p:grpSpPr>
        <p:grpSp>
          <p:nvGrpSpPr>
            <p:cNvPr id="156" name="Group 155"/>
            <p:cNvGrpSpPr/>
            <p:nvPr/>
          </p:nvGrpSpPr>
          <p:grpSpPr>
            <a:xfrm>
              <a:off x="721337" y="3419901"/>
              <a:ext cx="2248535" cy="2899392"/>
              <a:chOff x="1272498" y="2630032"/>
              <a:chExt cx="3725285" cy="3736765"/>
            </a:xfrm>
            <a:scene3d>
              <a:camera prst="orthographicFront">
                <a:rot lat="0" lon="21594000" rev="0"/>
              </a:camera>
              <a:lightRig rig="threePt" dir="t"/>
            </a:scene3d>
          </p:grpSpPr>
          <p:grpSp>
            <p:nvGrpSpPr>
              <p:cNvPr id="84" name="Group 83"/>
              <p:cNvGrpSpPr/>
              <p:nvPr/>
            </p:nvGrpSpPr>
            <p:grpSpPr>
              <a:xfrm>
                <a:off x="1272498" y="4389125"/>
                <a:ext cx="3725285" cy="286647"/>
                <a:chOff x="1230765" y="3697835"/>
                <a:chExt cx="7759565" cy="519573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1230765" y="3717190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3" name="Cube 2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5" name="Straight Connector 4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Connector 11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Connector 13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20"/>
                <p:cNvGrpSpPr/>
                <p:nvPr/>
              </p:nvGrpSpPr>
              <p:grpSpPr>
                <a:xfrm>
                  <a:off x="1794960" y="3710692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22" name="Cube 21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23" name="Straight Connector 22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" name="Group 27"/>
                <p:cNvGrpSpPr/>
                <p:nvPr/>
              </p:nvGrpSpPr>
              <p:grpSpPr>
                <a:xfrm>
                  <a:off x="2588093" y="3718143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29" name="Cube 28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30" name="Straight Connector 29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" name="Group 34"/>
                <p:cNvGrpSpPr/>
                <p:nvPr/>
              </p:nvGrpSpPr>
              <p:grpSpPr>
                <a:xfrm>
                  <a:off x="3435099" y="3715799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36" name="Cube 35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37" name="Straight Connector 36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" name="Group 41"/>
                <p:cNvGrpSpPr/>
                <p:nvPr/>
              </p:nvGrpSpPr>
              <p:grpSpPr>
                <a:xfrm>
                  <a:off x="4356819" y="3697835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43" name="Cube 42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44" name="Straight Connector 43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" name="Group 48"/>
                <p:cNvGrpSpPr/>
                <p:nvPr/>
              </p:nvGrpSpPr>
              <p:grpSpPr>
                <a:xfrm>
                  <a:off x="5236161" y="3710692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50" name="Cube 49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51" name="Straight Connector 50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" name="Group 55"/>
                <p:cNvGrpSpPr/>
                <p:nvPr/>
              </p:nvGrpSpPr>
              <p:grpSpPr>
                <a:xfrm>
                  <a:off x="6029294" y="3718143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57" name="Cube 56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58" name="Straight Connector 57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" name="Group 62"/>
                <p:cNvGrpSpPr/>
                <p:nvPr/>
              </p:nvGrpSpPr>
              <p:grpSpPr>
                <a:xfrm>
                  <a:off x="6876300" y="3715799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64" name="Cube 63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65" name="Straight Connector 64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0" name="Group 69"/>
                <p:cNvGrpSpPr/>
                <p:nvPr/>
              </p:nvGrpSpPr>
              <p:grpSpPr>
                <a:xfrm>
                  <a:off x="7798020" y="3697835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71" name="Cube 70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72" name="Straight Connector 71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7" name="Group 76"/>
                <p:cNvGrpSpPr/>
                <p:nvPr/>
              </p:nvGrpSpPr>
              <p:grpSpPr>
                <a:xfrm>
                  <a:off x="8391099" y="3697835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78" name="Cube 77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79" name="Straight Connector 78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81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Straight Connector 82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6" name="Group 85"/>
              <p:cNvGrpSpPr/>
              <p:nvPr/>
            </p:nvGrpSpPr>
            <p:grpSpPr>
              <a:xfrm rot="16200000" flipV="1">
                <a:off x="2968867" y="2636152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50" name="Cube 149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51" name="Straight Connector 150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/>
            </p:nvGrpSpPr>
            <p:grpSpPr>
              <a:xfrm rot="16200000" flipV="1">
                <a:off x="2964399" y="2918497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44" name="Cube 143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45" name="Straight Connector 144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 87"/>
              <p:cNvGrpSpPr/>
              <p:nvPr/>
            </p:nvGrpSpPr>
            <p:grpSpPr>
              <a:xfrm rot="16200000" flipV="1">
                <a:off x="2960288" y="3299271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38" name="Cube 137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39" name="Straight Connector 138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oup 88"/>
              <p:cNvGrpSpPr/>
              <p:nvPr/>
            </p:nvGrpSpPr>
            <p:grpSpPr>
              <a:xfrm rot="16200000" flipV="1">
                <a:off x="2961582" y="3705910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32" name="Cube 131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33" name="Straight Connector 132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Group 89"/>
              <p:cNvGrpSpPr/>
              <p:nvPr/>
            </p:nvGrpSpPr>
            <p:grpSpPr>
              <a:xfrm rot="16200000" flipV="1">
                <a:off x="2971492" y="4148418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26" name="Cube 125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27" name="Straight Connector 126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 90"/>
              <p:cNvGrpSpPr/>
              <p:nvPr/>
            </p:nvGrpSpPr>
            <p:grpSpPr>
              <a:xfrm rot="16200000" flipV="1">
                <a:off x="2964399" y="4570581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20" name="Cube 119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21" name="Straight Connector 120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" name="Group 91"/>
              <p:cNvGrpSpPr/>
              <p:nvPr/>
            </p:nvGrpSpPr>
            <p:grpSpPr>
              <a:xfrm rot="16200000" flipV="1">
                <a:off x="2960288" y="4951356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14" name="Cube 113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15" name="Straight Connector 114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" name="Group 92"/>
              <p:cNvGrpSpPr/>
              <p:nvPr/>
            </p:nvGrpSpPr>
            <p:grpSpPr>
              <a:xfrm rot="16200000" flipV="1">
                <a:off x="2961582" y="5357994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08" name="Cube 107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09" name="Straight Connector 108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" name="Group 93"/>
              <p:cNvGrpSpPr/>
              <p:nvPr/>
            </p:nvGrpSpPr>
            <p:grpSpPr>
              <a:xfrm rot="16200000" flipV="1">
                <a:off x="2971492" y="5800502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02" name="Cube 101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03" name="Straight Connector 102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5" name="Group 94"/>
              <p:cNvGrpSpPr/>
              <p:nvPr/>
            </p:nvGrpSpPr>
            <p:grpSpPr>
              <a:xfrm rot="16200000" flipV="1">
                <a:off x="2971492" y="6085233"/>
                <a:ext cx="287684" cy="275443"/>
                <a:chOff x="2666999" y="3390596"/>
                <a:chExt cx="1444141" cy="1190554"/>
              </a:xfrm>
            </p:grpSpPr>
            <p:sp>
              <p:nvSpPr>
                <p:cNvPr id="96" name="Cube 95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97" name="Straight Connector 96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/>
            <p:cNvGrpSpPr/>
            <p:nvPr/>
          </p:nvGrpSpPr>
          <p:grpSpPr>
            <a:xfrm>
              <a:off x="214519" y="3439725"/>
              <a:ext cx="1546952" cy="2933367"/>
              <a:chOff x="214519" y="3439725"/>
              <a:chExt cx="1546952" cy="2933367"/>
            </a:xfrm>
          </p:grpSpPr>
          <p:sp>
            <p:nvSpPr>
              <p:cNvPr id="214" name="TextBox 213"/>
              <p:cNvSpPr txBox="1"/>
              <p:nvPr/>
            </p:nvSpPr>
            <p:spPr>
              <a:xfrm>
                <a:off x="214519" y="4108628"/>
                <a:ext cx="1048107" cy="369332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</a:rPr>
                  <a:t>5 x 5 feet</a:t>
                </a:r>
              </a:p>
            </p:txBody>
          </p:sp>
          <p:cxnSp>
            <p:nvCxnSpPr>
              <p:cNvPr id="216" name="Straight Connector 215"/>
              <p:cNvCxnSpPr/>
              <p:nvPr/>
            </p:nvCxnSpPr>
            <p:spPr>
              <a:xfrm flipH="1">
                <a:off x="570925" y="3439725"/>
                <a:ext cx="1190546" cy="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 flipH="1" flipV="1">
                <a:off x="456318" y="6362234"/>
                <a:ext cx="1279198" cy="1085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Arrow Connector 218"/>
              <p:cNvCxnSpPr/>
              <p:nvPr/>
            </p:nvCxnSpPr>
            <p:spPr>
              <a:xfrm flipH="1" flipV="1">
                <a:off x="607559" y="3479730"/>
                <a:ext cx="1" cy="629992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Arrow Connector 220"/>
              <p:cNvCxnSpPr/>
              <p:nvPr/>
            </p:nvCxnSpPr>
            <p:spPr>
              <a:xfrm>
                <a:off x="456317" y="4445122"/>
                <a:ext cx="0" cy="1867687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4"/>
          <p:cNvGrpSpPr/>
          <p:nvPr/>
        </p:nvGrpSpPr>
        <p:grpSpPr>
          <a:xfrm>
            <a:off x="4417091" y="3662666"/>
            <a:ext cx="1420976" cy="1072197"/>
            <a:chOff x="2907704" y="3763636"/>
            <a:chExt cx="1420976" cy="1072197"/>
          </a:xfrm>
        </p:grpSpPr>
        <p:grpSp>
          <p:nvGrpSpPr>
            <p:cNvPr id="157" name="Group 156"/>
            <p:cNvGrpSpPr/>
            <p:nvPr/>
          </p:nvGrpSpPr>
          <p:grpSpPr>
            <a:xfrm>
              <a:off x="2907704" y="3763636"/>
              <a:ext cx="572455" cy="857308"/>
              <a:chOff x="2907704" y="3763636"/>
              <a:chExt cx="572455" cy="857308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2907704" y="3908642"/>
                <a:ext cx="572455" cy="712302"/>
                <a:chOff x="5173558" y="3763281"/>
                <a:chExt cx="763273" cy="712302"/>
              </a:xfrm>
            </p:grpSpPr>
            <p:cxnSp>
              <p:nvCxnSpPr>
                <p:cNvPr id="225" name="Straight Connector 224"/>
                <p:cNvCxnSpPr/>
                <p:nvPr/>
              </p:nvCxnSpPr>
              <p:spPr>
                <a:xfrm flipV="1">
                  <a:off x="5173558" y="4301525"/>
                  <a:ext cx="229146" cy="17405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/>
                <p:cNvCxnSpPr/>
                <p:nvPr/>
              </p:nvCxnSpPr>
              <p:spPr>
                <a:xfrm flipV="1">
                  <a:off x="5402704" y="3932193"/>
                  <a:ext cx="0" cy="369332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Straight Connector 228"/>
                <p:cNvCxnSpPr/>
                <p:nvPr/>
              </p:nvCxnSpPr>
              <p:spPr>
                <a:xfrm flipV="1">
                  <a:off x="5413462" y="3768340"/>
                  <a:ext cx="309246" cy="16424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/>
                <p:cNvCxnSpPr/>
                <p:nvPr/>
              </p:nvCxnSpPr>
              <p:spPr>
                <a:xfrm>
                  <a:off x="5711950" y="3763281"/>
                  <a:ext cx="0" cy="41331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231"/>
                <p:cNvCxnSpPr/>
                <p:nvPr/>
              </p:nvCxnSpPr>
              <p:spPr>
                <a:xfrm flipV="1">
                  <a:off x="5707685" y="4003956"/>
                  <a:ext cx="229146" cy="17405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4" name="Straight Connector 233"/>
              <p:cNvCxnSpPr/>
              <p:nvPr/>
            </p:nvCxnSpPr>
            <p:spPr>
              <a:xfrm flipV="1">
                <a:off x="2921385" y="3763636"/>
                <a:ext cx="472844" cy="368437"/>
              </a:xfrm>
              <a:prstGeom prst="line">
                <a:avLst/>
              </a:prstGeom>
              <a:ln>
                <a:solidFill>
                  <a:srgbClr val="0070C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6" name="TextBox 235"/>
            <p:cNvSpPr txBox="1"/>
            <p:nvPr/>
          </p:nvSpPr>
          <p:spPr>
            <a:xfrm>
              <a:off x="3154961" y="4374168"/>
              <a:ext cx="11737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</a:rPr>
                <a:t>20nS wide RF</a:t>
              </a:r>
            </a:p>
            <a:p>
              <a:r>
                <a:rPr lang="en-US" sz="1200" dirty="0">
                  <a:solidFill>
                    <a:prstClr val="black"/>
                  </a:solidFill>
                </a:rPr>
                <a:t>Pulse @ 10 GHz</a:t>
              </a:r>
            </a:p>
          </p:txBody>
        </p:sp>
      </p:grpSp>
      <p:sp>
        <p:nvSpPr>
          <p:cNvPr id="238" name="TextBox 237"/>
          <p:cNvSpPr txBox="1"/>
          <p:nvPr/>
        </p:nvSpPr>
        <p:spPr>
          <a:xfrm>
            <a:off x="1972552" y="2870503"/>
            <a:ext cx="1081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Antenna </a:t>
            </a:r>
            <a:r>
              <a:rPr lang="en-US" sz="1200" dirty="0">
                <a:solidFill>
                  <a:prstClr val="black"/>
                </a:solidFill>
              </a:rPr>
              <a:t>Array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5838067" y="3496866"/>
            <a:ext cx="2537490" cy="1641092"/>
            <a:chOff x="4328680" y="3597837"/>
            <a:chExt cx="2537490" cy="1641092"/>
          </a:xfrm>
        </p:grpSpPr>
        <p:sp>
          <p:nvSpPr>
            <p:cNvPr id="4" name="TextBox 3"/>
            <p:cNvSpPr txBox="1"/>
            <p:nvPr/>
          </p:nvSpPr>
          <p:spPr>
            <a:xfrm>
              <a:off x="4328680" y="4038600"/>
              <a:ext cx="253749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Beams are formed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Digitally with Fourier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Transform, 16 in Azimuth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And 16 in Elevation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 flipH="1" flipV="1">
              <a:off x="5056109" y="3597837"/>
              <a:ext cx="272381" cy="510791"/>
            </a:xfrm>
            <a:prstGeom prst="line">
              <a:avLst/>
            </a:prstGeom>
            <a:ln>
              <a:solidFill>
                <a:srgbClr val="0070C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8481568" y="2720170"/>
            <a:ext cx="1365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PC Display</a:t>
            </a:r>
          </a:p>
        </p:txBody>
      </p:sp>
      <p:sp>
        <p:nvSpPr>
          <p:cNvPr id="237" name="TextBox 236"/>
          <p:cNvSpPr txBox="1"/>
          <p:nvPr/>
        </p:nvSpPr>
        <p:spPr>
          <a:xfrm>
            <a:off x="8322276" y="4982796"/>
            <a:ext cx="93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VGA Connection</a:t>
            </a:r>
          </a:p>
        </p:txBody>
      </p:sp>
      <p:sp>
        <p:nvSpPr>
          <p:cNvPr id="267" name="TextBox 266"/>
          <p:cNvSpPr txBox="1"/>
          <p:nvPr/>
        </p:nvSpPr>
        <p:spPr>
          <a:xfrm>
            <a:off x="9319302" y="4687545"/>
            <a:ext cx="1229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16 - Azimuth</a:t>
            </a:r>
          </a:p>
          <a:p>
            <a:r>
              <a:rPr lang="en-US" sz="1400" dirty="0">
                <a:solidFill>
                  <a:prstClr val="black"/>
                </a:solidFill>
              </a:rPr>
              <a:t>16 - Elevation</a:t>
            </a:r>
          </a:p>
        </p:txBody>
      </p:sp>
      <p:grpSp>
        <p:nvGrpSpPr>
          <p:cNvPr id="403" name="Group 402"/>
          <p:cNvGrpSpPr/>
          <p:nvPr/>
        </p:nvGrpSpPr>
        <p:grpSpPr>
          <a:xfrm>
            <a:off x="8095706" y="3096223"/>
            <a:ext cx="1812902" cy="2428089"/>
            <a:chOff x="8847073" y="3539074"/>
            <a:chExt cx="2417202" cy="2428089"/>
          </a:xfrm>
        </p:grpSpPr>
        <p:cxnSp>
          <p:nvCxnSpPr>
            <p:cNvPr id="158" name="Elbow Connector 157"/>
            <p:cNvCxnSpPr/>
            <p:nvPr/>
          </p:nvCxnSpPr>
          <p:spPr>
            <a:xfrm rot="5400000">
              <a:off x="9494749" y="4990224"/>
              <a:ext cx="954310" cy="815547"/>
            </a:xfrm>
            <a:prstGeom prst="bentConnector3">
              <a:avLst>
                <a:gd name="adj1" fmla="val 99204"/>
              </a:avLst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8" name="Elbow Connector 227"/>
            <p:cNvCxnSpPr/>
            <p:nvPr/>
          </p:nvCxnSpPr>
          <p:spPr>
            <a:xfrm rot="5400000">
              <a:off x="9498172" y="4986801"/>
              <a:ext cx="1046320" cy="914404"/>
            </a:xfrm>
            <a:prstGeom prst="bentConnector3">
              <a:avLst>
                <a:gd name="adj1" fmla="val 99601"/>
              </a:avLst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 flipH="1">
              <a:off x="8847073" y="5873685"/>
              <a:ext cx="729413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flipH="1">
              <a:off x="8847073" y="5967163"/>
              <a:ext cx="729413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402" name="Group 401"/>
            <p:cNvGrpSpPr/>
            <p:nvPr/>
          </p:nvGrpSpPr>
          <p:grpSpPr>
            <a:xfrm>
              <a:off x="9317052" y="3539074"/>
              <a:ext cx="1947223" cy="1381767"/>
              <a:chOff x="9317052" y="3539074"/>
              <a:chExt cx="1947223" cy="1381767"/>
            </a:xfrm>
          </p:grpSpPr>
          <p:sp>
            <p:nvSpPr>
              <p:cNvPr id="401" name="Rectangle 400"/>
              <p:cNvSpPr/>
              <p:nvPr/>
            </p:nvSpPr>
            <p:spPr>
              <a:xfrm>
                <a:off x="9317052" y="3539074"/>
                <a:ext cx="1871648" cy="137582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366" name="Group 365"/>
              <p:cNvGrpSpPr/>
              <p:nvPr/>
            </p:nvGrpSpPr>
            <p:grpSpPr>
              <a:xfrm>
                <a:off x="9377669" y="3539074"/>
                <a:ext cx="1886606" cy="1381767"/>
                <a:chOff x="4104202" y="1873960"/>
                <a:chExt cx="3655413" cy="3655413"/>
              </a:xfrm>
            </p:grpSpPr>
            <p:grpSp>
              <p:nvGrpSpPr>
                <p:cNvPr id="367" name="Group 366"/>
                <p:cNvGrpSpPr/>
                <p:nvPr/>
              </p:nvGrpSpPr>
              <p:grpSpPr>
                <a:xfrm>
                  <a:off x="4104202" y="2125360"/>
                  <a:ext cx="3655413" cy="3030532"/>
                  <a:chOff x="4104202" y="2125360"/>
                  <a:chExt cx="2700306" cy="3030532"/>
                </a:xfrm>
              </p:grpSpPr>
              <p:sp>
                <p:nvSpPr>
                  <p:cNvPr id="385" name="Oval 384"/>
                  <p:cNvSpPr/>
                  <p:nvPr/>
                </p:nvSpPr>
                <p:spPr>
                  <a:xfrm rot="5400000">
                    <a:off x="5334464" y="1114212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6" name="Oval 385"/>
                  <p:cNvSpPr/>
                  <p:nvPr/>
                </p:nvSpPr>
                <p:spPr>
                  <a:xfrm rot="5400000">
                    <a:off x="5307376" y="131280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7" name="Oval 386"/>
                  <p:cNvSpPr/>
                  <p:nvPr/>
                </p:nvSpPr>
                <p:spPr>
                  <a:xfrm rot="5400000">
                    <a:off x="5318448" y="1884303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8" name="Oval 387"/>
                  <p:cNvSpPr/>
                  <p:nvPr/>
                </p:nvSpPr>
                <p:spPr>
                  <a:xfrm rot="5400000">
                    <a:off x="5307375" y="922187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9" name="Oval 388"/>
                  <p:cNvSpPr/>
                  <p:nvPr/>
                </p:nvSpPr>
                <p:spPr>
                  <a:xfrm rot="5400000">
                    <a:off x="5361552" y="150192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0" name="Oval 389"/>
                  <p:cNvSpPr/>
                  <p:nvPr/>
                </p:nvSpPr>
                <p:spPr>
                  <a:xfrm rot="5400000">
                    <a:off x="5334464" y="1686868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1" name="Oval 390"/>
                  <p:cNvSpPr/>
                  <p:nvPr/>
                </p:nvSpPr>
                <p:spPr>
                  <a:xfrm rot="5400000">
                    <a:off x="5314313" y="2072207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92" name="Oval 391"/>
                  <p:cNvSpPr/>
                  <p:nvPr/>
                </p:nvSpPr>
                <p:spPr>
                  <a:xfrm rot="5400000">
                    <a:off x="5330233" y="225058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93" name="Oval 392"/>
                  <p:cNvSpPr/>
                  <p:nvPr/>
                </p:nvSpPr>
                <p:spPr>
                  <a:xfrm rot="5400000">
                    <a:off x="5382222" y="2624322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4" name="Oval 393"/>
                  <p:cNvSpPr/>
                  <p:nvPr/>
                </p:nvSpPr>
                <p:spPr>
                  <a:xfrm rot="5400000">
                    <a:off x="5355134" y="282291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5" name="Oval 394"/>
                  <p:cNvSpPr/>
                  <p:nvPr/>
                </p:nvSpPr>
                <p:spPr>
                  <a:xfrm rot="5400000">
                    <a:off x="5366206" y="3380765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96" name="Oval 395"/>
                  <p:cNvSpPr/>
                  <p:nvPr/>
                </p:nvSpPr>
                <p:spPr>
                  <a:xfrm rot="5400000">
                    <a:off x="5355133" y="2432297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97" name="Oval 396"/>
                  <p:cNvSpPr/>
                  <p:nvPr/>
                </p:nvSpPr>
                <p:spPr>
                  <a:xfrm rot="5400000">
                    <a:off x="5409310" y="301203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8" name="Oval 397"/>
                  <p:cNvSpPr/>
                  <p:nvPr/>
                </p:nvSpPr>
                <p:spPr>
                  <a:xfrm rot="5400000">
                    <a:off x="5382222" y="3196978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9" name="Oval 398"/>
                  <p:cNvSpPr/>
                  <p:nvPr/>
                </p:nvSpPr>
                <p:spPr>
                  <a:xfrm rot="5400000">
                    <a:off x="5362071" y="3568669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400" name="Oval 399"/>
                  <p:cNvSpPr/>
                  <p:nvPr/>
                </p:nvSpPr>
                <p:spPr>
                  <a:xfrm rot="5400000">
                    <a:off x="5377991" y="376069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  <p:grpSp>
              <p:nvGrpSpPr>
                <p:cNvPr id="368" name="Group 367"/>
                <p:cNvGrpSpPr/>
                <p:nvPr/>
              </p:nvGrpSpPr>
              <p:grpSpPr>
                <a:xfrm rot="16200000">
                  <a:off x="4099855" y="2186401"/>
                  <a:ext cx="3655413" cy="3030532"/>
                  <a:chOff x="4104202" y="2125360"/>
                  <a:chExt cx="2700306" cy="3030532"/>
                </a:xfrm>
                <a:solidFill>
                  <a:srgbClr val="FFFF00">
                    <a:alpha val="61000"/>
                  </a:srgbClr>
                </a:solidFill>
              </p:grpSpPr>
              <p:sp>
                <p:nvSpPr>
                  <p:cNvPr id="369" name="Oval 368"/>
                  <p:cNvSpPr/>
                  <p:nvPr/>
                </p:nvSpPr>
                <p:spPr>
                  <a:xfrm rot="5400000">
                    <a:off x="5334464" y="1114212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0" name="Oval 369"/>
                  <p:cNvSpPr/>
                  <p:nvPr/>
                </p:nvSpPr>
                <p:spPr>
                  <a:xfrm rot="5400000">
                    <a:off x="5307376" y="131280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1" name="Oval 370"/>
                  <p:cNvSpPr/>
                  <p:nvPr/>
                </p:nvSpPr>
                <p:spPr>
                  <a:xfrm rot="5400000">
                    <a:off x="5318448" y="1884303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2" name="Oval 371"/>
                  <p:cNvSpPr/>
                  <p:nvPr/>
                </p:nvSpPr>
                <p:spPr>
                  <a:xfrm rot="5400000">
                    <a:off x="5307375" y="922187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3" name="Oval 372"/>
                  <p:cNvSpPr/>
                  <p:nvPr/>
                </p:nvSpPr>
                <p:spPr>
                  <a:xfrm rot="5400000">
                    <a:off x="5361552" y="150192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4" name="Oval 373"/>
                  <p:cNvSpPr/>
                  <p:nvPr/>
                </p:nvSpPr>
                <p:spPr>
                  <a:xfrm rot="5400000">
                    <a:off x="5334464" y="1686868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5" name="Oval 374"/>
                  <p:cNvSpPr/>
                  <p:nvPr/>
                </p:nvSpPr>
                <p:spPr>
                  <a:xfrm rot="5400000">
                    <a:off x="5314313" y="2072207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6" name="Oval 375"/>
                  <p:cNvSpPr/>
                  <p:nvPr/>
                </p:nvSpPr>
                <p:spPr>
                  <a:xfrm rot="5400000">
                    <a:off x="5330233" y="225058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7" name="Oval 376"/>
                  <p:cNvSpPr/>
                  <p:nvPr/>
                </p:nvSpPr>
                <p:spPr>
                  <a:xfrm rot="5400000">
                    <a:off x="5382222" y="2624322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8" name="Oval 377"/>
                  <p:cNvSpPr/>
                  <p:nvPr/>
                </p:nvSpPr>
                <p:spPr>
                  <a:xfrm rot="5400000">
                    <a:off x="5355134" y="282291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9" name="Oval 378"/>
                  <p:cNvSpPr/>
                  <p:nvPr/>
                </p:nvSpPr>
                <p:spPr>
                  <a:xfrm rot="5400000">
                    <a:off x="5366206" y="3380765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0" name="Oval 379"/>
                  <p:cNvSpPr/>
                  <p:nvPr/>
                </p:nvSpPr>
                <p:spPr>
                  <a:xfrm rot="5400000">
                    <a:off x="5355133" y="2432297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1" name="Oval 380"/>
                  <p:cNvSpPr/>
                  <p:nvPr/>
                </p:nvSpPr>
                <p:spPr>
                  <a:xfrm rot="5400000">
                    <a:off x="5409310" y="301203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2" name="Oval 381"/>
                  <p:cNvSpPr/>
                  <p:nvPr/>
                </p:nvSpPr>
                <p:spPr>
                  <a:xfrm rot="5400000">
                    <a:off x="5382222" y="3196978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3" name="Oval 382"/>
                  <p:cNvSpPr/>
                  <p:nvPr/>
                </p:nvSpPr>
                <p:spPr>
                  <a:xfrm rot="5400000">
                    <a:off x="5362071" y="3568669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4" name="Oval 383"/>
                  <p:cNvSpPr/>
                  <p:nvPr/>
                </p:nvSpPr>
                <p:spPr>
                  <a:xfrm rot="5400000">
                    <a:off x="5377991" y="376069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</p:grpSp>
      <p:cxnSp>
        <p:nvCxnSpPr>
          <p:cNvPr id="268" name="Straight Connector 267"/>
          <p:cNvCxnSpPr/>
          <p:nvPr/>
        </p:nvCxnSpPr>
        <p:spPr>
          <a:xfrm flipH="1" flipV="1">
            <a:off x="9540272" y="4057962"/>
            <a:ext cx="249115" cy="698829"/>
          </a:xfrm>
          <a:prstGeom prst="line">
            <a:avLst/>
          </a:prstGeom>
          <a:ln>
            <a:solidFill>
              <a:srgbClr val="0070C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939257" y="5614855"/>
            <a:ext cx="463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[4]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735" y="955474"/>
            <a:ext cx="2254844" cy="1693896"/>
          </a:xfrm>
          <a:prstGeom prst="rect">
            <a:avLst/>
          </a:prstGeom>
        </p:spPr>
      </p:pic>
      <p:sp>
        <p:nvSpPr>
          <p:cNvPr id="26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224" name="Date Placeholder 2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263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Luke Baldwin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30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Create a Synthetic Aperture Radar: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Project Features:</a:t>
            </a:r>
          </a:p>
          <a:p>
            <a:pPr lvl="2">
              <a:buFont typeface="Arial"/>
              <a:buChar char="•"/>
            </a:pPr>
            <a:r>
              <a:rPr lang="en-US" sz="2000" dirty="0"/>
              <a:t>Weapons detection for homeland </a:t>
            </a:r>
            <a:r>
              <a:rPr lang="en-US" sz="2000" dirty="0" smtClean="0"/>
              <a:t>security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Stationary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Low resolution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Concealable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Low Cost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Relatively mobile</a:t>
            </a:r>
            <a:endParaRPr lang="en-US" sz="2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18238" y="2006204"/>
            <a:ext cx="5171657" cy="37028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Luke Baldwin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44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ME Team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Structure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Horn holders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000" dirty="0" smtClean="0"/>
              <a:t> EE Team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Hardware Box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Signal processing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Luke Baldwin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82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8559550" cy="1450757"/>
          </a:xfrm>
        </p:spPr>
        <p:txBody>
          <a:bodyPr/>
          <a:lstStyle/>
          <a:p>
            <a:r>
              <a:rPr lang="en-US" dirty="0" smtClean="0"/>
              <a:t>Second Generation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9930458" cy="4382398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2400" dirty="0" smtClean="0"/>
              <a:t>Mobility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Attach wheels</a:t>
            </a:r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Weight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&lt; 80 </a:t>
            </a:r>
            <a:r>
              <a:rPr lang="en-US" sz="2000" dirty="0" err="1" smtClean="0"/>
              <a:t>lbs</a:t>
            </a: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Horn Adjustment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Aligned within 1ft circle at 20ft away</a:t>
            </a:r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Stability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Movement causes artificial phase shift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Max movement: 1/72 inch</a:t>
            </a:r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Cost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Minimize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7</a:t>
            </a:fld>
            <a:endParaRPr lang="en-US" dirty="0"/>
          </a:p>
        </p:txBody>
      </p:sp>
      <p:pic>
        <p:nvPicPr>
          <p:cNvPr id="7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18907" y="5794218"/>
            <a:ext cx="4508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 Project – Class of 2015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Luke Baldwin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82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Prioritizing Engineering Characteristics</a:t>
            </a:r>
            <a:endParaRPr lang="en-US" dirty="0"/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idx="1"/>
            <p:extLst/>
          </p:nvPr>
        </p:nvGraphicFramePr>
        <p:xfrm>
          <a:off x="120397" y="1831273"/>
          <a:ext cx="9124023" cy="4434637"/>
        </p:xfrm>
        <a:graphic>
          <a:graphicData uri="http://schemas.openxmlformats.org/drawingml/2006/table">
            <a:tbl>
              <a:tblPr/>
              <a:tblGrid>
                <a:gridCol w="2961470"/>
                <a:gridCol w="445554"/>
                <a:gridCol w="672046"/>
                <a:gridCol w="609600"/>
                <a:gridCol w="575733"/>
                <a:gridCol w="643467"/>
                <a:gridCol w="711200"/>
                <a:gridCol w="690635"/>
                <a:gridCol w="635011"/>
                <a:gridCol w="526153"/>
                <a:gridCol w="653154"/>
              </a:tblGrid>
              <a:tr h="19493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Customer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Requirements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Customer </a:t>
                      </a:r>
                      <a:endParaRPr lang="en-US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Importance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Charateristics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69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Structural Thickness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Used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Locking </a:t>
                      </a:r>
                      <a:endParaRPr lang="en-US" sz="15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Mechanism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Axis Adjustability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Mounting 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Mechanism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 size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 Above Ground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Crossbeams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Weight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vert="vert27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Increased Stability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Lower Weight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Good Images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Better Horn Mounting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Hardware Box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Portability 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Score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Relative Weight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8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9244419" y="1712291"/>
            <a:ext cx="281445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Most Important EC’s: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1.   Mounting Mechanism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1.   Locking Mechanism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Material Used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Base Size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Axis Adjustability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Structural Thickness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Height Above Ground</a:t>
            </a:r>
          </a:p>
          <a:p>
            <a:pPr marL="342900" indent="-342900">
              <a:buAutoNum type="arabicPeriod" startAt="7"/>
            </a:pPr>
            <a:r>
              <a:rPr lang="en-US" dirty="0" smtClean="0"/>
              <a:t>Number of Crossbars</a:t>
            </a:r>
          </a:p>
          <a:p>
            <a:r>
              <a:rPr lang="en-US" dirty="0" smtClean="0"/>
              <a:t>9.   Weight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368589" y="5119406"/>
            <a:ext cx="192506" cy="18451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368589" y="5508433"/>
            <a:ext cx="192506" cy="18451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368589" y="5917466"/>
            <a:ext cx="192506" cy="18451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306900" y="4636168"/>
            <a:ext cx="2566113" cy="1636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	Key:</a:t>
            </a:r>
          </a:p>
          <a:p>
            <a:pPr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   #1 Important EC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   #2 Important EC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       #3 Important EC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Luke Baldwin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13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258094"/>
            <a:ext cx="10058400" cy="1449387"/>
          </a:xfrm>
        </p:spPr>
        <p:txBody>
          <a:bodyPr/>
          <a:lstStyle/>
          <a:p>
            <a:r>
              <a:rPr lang="en-US" u="sng" dirty="0" smtClean="0"/>
              <a:t>Structure: Version 1</a:t>
            </a:r>
            <a:endParaRPr lang="en-US" u="sng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95446" y="1270137"/>
            <a:ext cx="4937760" cy="4023360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80/20 Design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Lightweight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Cheap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Modular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Light machining required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873" y="1468925"/>
            <a:ext cx="7379757" cy="465841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Luke Baldwin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66" y="2885320"/>
            <a:ext cx="367665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86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1407</TotalTime>
  <Words>836</Words>
  <Application>Microsoft Office PowerPoint</Application>
  <PresentationFormat>Widescreen</PresentationFormat>
  <Paragraphs>394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Retrospect</vt:lpstr>
      <vt:lpstr>Synthetic Aperture Radar Imager  Team 18 Spring 2016: Presentation I</vt:lpstr>
      <vt:lpstr>Outline</vt:lpstr>
      <vt:lpstr>Working SAR</vt:lpstr>
      <vt:lpstr>Imaging Radar Operational Concept</vt:lpstr>
      <vt:lpstr>Project Goals</vt:lpstr>
      <vt:lpstr>Project Organization</vt:lpstr>
      <vt:lpstr>Second Generation Improvements</vt:lpstr>
      <vt:lpstr>Prioritizing Engineering Characteristics</vt:lpstr>
      <vt:lpstr>Structure: Version 1</vt:lpstr>
      <vt:lpstr>PowerPoint Presentation</vt:lpstr>
      <vt:lpstr>PowerPoint Presentation</vt:lpstr>
      <vt:lpstr>Structure: Version 5</vt:lpstr>
      <vt:lpstr>Horn Holder: Version 1</vt:lpstr>
      <vt:lpstr>Horn Holder: Version 2</vt:lpstr>
      <vt:lpstr>PowerPoint Presentation</vt:lpstr>
      <vt:lpstr>Procurement Status</vt:lpstr>
      <vt:lpstr>Budget</vt:lpstr>
      <vt:lpstr>Schedule</vt:lpstr>
      <vt:lpstr>Summary</vt:lpstr>
      <vt:lpstr>Future Plans</vt:lpstr>
      <vt:lpstr>Acknowledgements </vt:lpstr>
      <vt:lpstr>References</vt:lpstr>
      <vt:lpstr>Questions?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 Imager Team 18</dc:title>
  <dc:creator>Josh Dennis</dc:creator>
  <cp:lastModifiedBy>studentpro</cp:lastModifiedBy>
  <cp:revision>101</cp:revision>
  <dcterms:created xsi:type="dcterms:W3CDTF">2015-10-16T18:32:58Z</dcterms:created>
  <dcterms:modified xsi:type="dcterms:W3CDTF">2016-01-19T18:09:09Z</dcterms:modified>
</cp:coreProperties>
</file>