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3891200" cy="32918400"/>
  <p:notesSz cx="32461200" cy="48920400"/>
  <p:defaultTextStyle>
    <a:defPPr>
      <a:defRPr lang="en-US"/>
    </a:defPPr>
    <a:lvl1pPr algn="l" rtl="0" fontAlgn="base">
      <a:spcBef>
        <a:spcPct val="0"/>
      </a:spcBef>
      <a:spcAft>
        <a:spcPct val="0"/>
      </a:spcAft>
      <a:defRPr sz="8500" kern="1200">
        <a:solidFill>
          <a:schemeClr val="tx1"/>
        </a:solidFill>
        <a:latin typeface="Arial" pitchFamily="34" charset="0"/>
        <a:ea typeface="+mn-ea"/>
        <a:cs typeface="+mn-cs"/>
      </a:defRPr>
    </a:lvl1pPr>
    <a:lvl2pPr marL="504825" indent="-47625" algn="l" rtl="0" fontAlgn="base">
      <a:spcBef>
        <a:spcPct val="0"/>
      </a:spcBef>
      <a:spcAft>
        <a:spcPct val="0"/>
      </a:spcAft>
      <a:defRPr sz="8500" kern="1200">
        <a:solidFill>
          <a:schemeClr val="tx1"/>
        </a:solidFill>
        <a:latin typeface="Arial" pitchFamily="34" charset="0"/>
        <a:ea typeface="+mn-ea"/>
        <a:cs typeface="+mn-cs"/>
      </a:defRPr>
    </a:lvl2pPr>
    <a:lvl3pPr marL="1009650" indent="-95250" algn="l" rtl="0" fontAlgn="base">
      <a:spcBef>
        <a:spcPct val="0"/>
      </a:spcBef>
      <a:spcAft>
        <a:spcPct val="0"/>
      </a:spcAft>
      <a:defRPr sz="8500" kern="1200">
        <a:solidFill>
          <a:schemeClr val="tx1"/>
        </a:solidFill>
        <a:latin typeface="Arial" pitchFamily="34" charset="0"/>
        <a:ea typeface="+mn-ea"/>
        <a:cs typeface="+mn-cs"/>
      </a:defRPr>
    </a:lvl3pPr>
    <a:lvl4pPr marL="1514475" indent="-142875" algn="l" rtl="0" fontAlgn="base">
      <a:spcBef>
        <a:spcPct val="0"/>
      </a:spcBef>
      <a:spcAft>
        <a:spcPct val="0"/>
      </a:spcAft>
      <a:defRPr sz="8500" kern="1200">
        <a:solidFill>
          <a:schemeClr val="tx1"/>
        </a:solidFill>
        <a:latin typeface="Arial" pitchFamily="34" charset="0"/>
        <a:ea typeface="+mn-ea"/>
        <a:cs typeface="+mn-cs"/>
      </a:defRPr>
    </a:lvl4pPr>
    <a:lvl5pPr marL="2019300" indent="-190500" algn="l" rtl="0" fontAlgn="base">
      <a:spcBef>
        <a:spcPct val="0"/>
      </a:spcBef>
      <a:spcAft>
        <a:spcPct val="0"/>
      </a:spcAft>
      <a:defRPr sz="8500" kern="1200">
        <a:solidFill>
          <a:schemeClr val="tx1"/>
        </a:solidFill>
        <a:latin typeface="Arial" pitchFamily="34" charset="0"/>
        <a:ea typeface="+mn-ea"/>
        <a:cs typeface="+mn-cs"/>
      </a:defRPr>
    </a:lvl5pPr>
    <a:lvl6pPr marL="2286000" algn="l" defTabSz="914400" rtl="0" eaLnBrk="1" latinLnBrk="0" hangingPunct="1">
      <a:defRPr sz="8500" kern="1200">
        <a:solidFill>
          <a:schemeClr val="tx1"/>
        </a:solidFill>
        <a:latin typeface="Arial" pitchFamily="34" charset="0"/>
        <a:ea typeface="+mn-ea"/>
        <a:cs typeface="+mn-cs"/>
      </a:defRPr>
    </a:lvl6pPr>
    <a:lvl7pPr marL="2743200" algn="l" defTabSz="914400" rtl="0" eaLnBrk="1" latinLnBrk="0" hangingPunct="1">
      <a:defRPr sz="8500" kern="1200">
        <a:solidFill>
          <a:schemeClr val="tx1"/>
        </a:solidFill>
        <a:latin typeface="Arial" pitchFamily="34" charset="0"/>
        <a:ea typeface="+mn-ea"/>
        <a:cs typeface="+mn-cs"/>
      </a:defRPr>
    </a:lvl7pPr>
    <a:lvl8pPr marL="3200400" algn="l" defTabSz="914400" rtl="0" eaLnBrk="1" latinLnBrk="0" hangingPunct="1">
      <a:defRPr sz="8500" kern="1200">
        <a:solidFill>
          <a:schemeClr val="tx1"/>
        </a:solidFill>
        <a:latin typeface="Arial" pitchFamily="34" charset="0"/>
        <a:ea typeface="+mn-ea"/>
        <a:cs typeface="+mn-cs"/>
      </a:defRPr>
    </a:lvl8pPr>
    <a:lvl9pPr marL="3657600" algn="l" defTabSz="914400" rtl="0" eaLnBrk="1" latinLnBrk="0" hangingPunct="1">
      <a:defRPr sz="85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3300"/>
    <a:srgbClr val="F68742"/>
    <a:srgbClr val="0000FF"/>
    <a:srgbClr val="FF9966"/>
    <a:srgbClr val="3366FF"/>
    <a:srgbClr val="0066FF"/>
    <a:srgbClr val="660066"/>
    <a:srgbClr val="CC33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5434" autoAdjust="0"/>
    <p:restoredTop sz="99467" autoAdjust="0"/>
  </p:normalViewPr>
  <p:slideViewPr>
    <p:cSldViewPr>
      <p:cViewPr>
        <p:scale>
          <a:sx n="40" d="100"/>
          <a:sy n="40" d="100"/>
        </p:scale>
        <p:origin x="-72" y="187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Desmond\Documents\Correlation%20Dat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Desmond\Downloads\5-15-13%20Trehalose%20Release.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Desmond\Downloads\7-15-13%20Trehalose%20Release%20File%20Sent%20to%20DRP%20and%20MEB%20(1).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Desmond\Downloads\7-15-13%20Trehalose%20Release%20File%20Sent%20to%20DRP%20and%20MEB%20(1).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817418164710544"/>
          <c:y val="9.8410745531808522E-2"/>
          <c:w val="0.82403421565228874"/>
          <c:h val="0.76616295176692895"/>
        </c:manualLayout>
      </c:layout>
      <c:scatterChart>
        <c:scatterStyle val="lineMarker"/>
        <c:varyColors val="0"/>
        <c:ser>
          <c:idx val="0"/>
          <c:order val="0"/>
          <c:tx>
            <c:strRef>
              <c:f>Sheet1!$B$1</c:f>
              <c:strCache>
                <c:ptCount val="1"/>
                <c:pt idx="0">
                  <c:v>M/T - 4</c:v>
                </c:pt>
              </c:strCache>
            </c:strRef>
          </c:tx>
          <c:spPr>
            <a:ln w="47625">
              <a:noFill/>
            </a:ln>
          </c:spPr>
          <c:marker>
            <c:symbol val="circle"/>
            <c:size val="12"/>
            <c:spPr>
              <a:solidFill>
                <a:srgbClr val="92D050"/>
              </a:solidFill>
              <a:ln>
                <a:solidFill>
                  <a:sysClr val="windowText" lastClr="000000"/>
                </a:solidFill>
              </a:ln>
            </c:spPr>
          </c:marker>
          <c:trendline>
            <c:spPr>
              <a:ln w="19050"/>
            </c:spPr>
            <c:trendlineType val="linear"/>
            <c:dispRSqr val="1"/>
            <c:dispEq val="1"/>
            <c:trendlineLbl>
              <c:layout>
                <c:manualLayout>
                  <c:x val="-4.3644662341735585E-2"/>
                  <c:y val="-8.9570834895638038E-3"/>
                </c:manualLayout>
              </c:layout>
              <c:tx>
                <c:rich>
                  <a:bodyPr/>
                  <a:lstStyle/>
                  <a:p>
                    <a:pPr>
                      <a:defRPr sz="2400" b="1"/>
                    </a:pPr>
                    <a:r>
                      <a:rPr lang="en-US" sz="2400" b="1" baseline="0" dirty="0"/>
                      <a:t>y = </a:t>
                    </a:r>
                    <a:r>
                      <a:rPr lang="en-US" sz="2400" b="1" baseline="0" dirty="0" smtClean="0"/>
                      <a:t>2.13x </a:t>
                    </a:r>
                    <a:r>
                      <a:rPr lang="en-US" sz="2400" b="1" baseline="0" dirty="0"/>
                      <a:t>+ </a:t>
                    </a:r>
                    <a:r>
                      <a:rPr lang="en-US" sz="2400" b="1" baseline="0" dirty="0" smtClean="0"/>
                      <a:t>2.26</a:t>
                    </a:r>
                    <a:r>
                      <a:rPr lang="en-US" sz="2400" b="1" baseline="0" dirty="0"/>
                      <a:t>
R² = 0.9969</a:t>
                    </a:r>
                    <a:endParaRPr lang="en-US" sz="2400" b="1" dirty="0"/>
                  </a:p>
                </c:rich>
              </c:tx>
              <c:numFmt formatCode="General" sourceLinked="0"/>
              <c:spPr>
                <a:solidFill>
                  <a:sysClr val="window" lastClr="FFFFFF"/>
                </a:solidFill>
                <a:ln w="15875">
                  <a:solidFill>
                    <a:srgbClr val="92D050"/>
                  </a:solidFill>
                </a:ln>
              </c:spPr>
            </c:trendlineLbl>
          </c:trendline>
          <c:xVal>
            <c:numRef>
              <c:f>Sheet1!$B$3:$B$7</c:f>
              <c:numCache>
                <c:formatCode>General</c:formatCode>
                <c:ptCount val="5"/>
                <c:pt idx="0">
                  <c:v>0.05</c:v>
                </c:pt>
                <c:pt idx="1">
                  <c:v>0.39</c:v>
                </c:pt>
                <c:pt idx="2">
                  <c:v>1.33</c:v>
                </c:pt>
                <c:pt idx="3">
                  <c:v>3.15</c:v>
                </c:pt>
                <c:pt idx="4">
                  <c:v>6.17</c:v>
                </c:pt>
              </c:numCache>
            </c:numRef>
          </c:xVal>
          <c:yVal>
            <c:numRef>
              <c:f>Sheet1!$C$3:$C$7</c:f>
              <c:numCache>
                <c:formatCode>General</c:formatCode>
                <c:ptCount val="5"/>
                <c:pt idx="0">
                  <c:v>1.92</c:v>
                </c:pt>
                <c:pt idx="1">
                  <c:v>3.23</c:v>
                </c:pt>
                <c:pt idx="2">
                  <c:v>5.42</c:v>
                </c:pt>
                <c:pt idx="3">
                  <c:v>9.1</c:v>
                </c:pt>
                <c:pt idx="4">
                  <c:v>15.27</c:v>
                </c:pt>
              </c:numCache>
            </c:numRef>
          </c:yVal>
          <c:smooth val="0"/>
        </c:ser>
        <c:ser>
          <c:idx val="1"/>
          <c:order val="1"/>
          <c:tx>
            <c:strRef>
              <c:f>Sheet1!$B$9</c:f>
              <c:strCache>
                <c:ptCount val="1"/>
                <c:pt idx="0">
                  <c:v>M/T - 3</c:v>
                </c:pt>
              </c:strCache>
            </c:strRef>
          </c:tx>
          <c:spPr>
            <a:ln w="47625">
              <a:noFill/>
            </a:ln>
          </c:spPr>
          <c:marker>
            <c:symbol val="triangle"/>
            <c:size val="12"/>
            <c:spPr>
              <a:solidFill>
                <a:srgbClr val="68007F">
                  <a:lumMod val="75000"/>
                </a:srgbClr>
              </a:solidFill>
              <a:ln>
                <a:solidFill>
                  <a:sysClr val="windowText" lastClr="000000"/>
                </a:solidFill>
              </a:ln>
            </c:spPr>
          </c:marker>
          <c:trendline>
            <c:spPr>
              <a:ln w="19050"/>
            </c:spPr>
            <c:trendlineType val="linear"/>
            <c:dispRSqr val="1"/>
            <c:dispEq val="1"/>
            <c:trendlineLbl>
              <c:layout>
                <c:manualLayout>
                  <c:x val="0.13605777167005068"/>
                  <c:y val="-7.384623797025372E-2"/>
                </c:manualLayout>
              </c:layout>
              <c:tx>
                <c:rich>
                  <a:bodyPr/>
                  <a:lstStyle/>
                  <a:p>
                    <a:pPr>
                      <a:defRPr sz="2400" b="1"/>
                    </a:pPr>
                    <a:r>
                      <a:rPr lang="en-US" sz="2400" b="1" baseline="0" dirty="0"/>
                      <a:t>y = </a:t>
                    </a:r>
                    <a:r>
                      <a:rPr lang="en-US" sz="2400" b="1" baseline="0" dirty="0" smtClean="0"/>
                      <a:t>1.77x </a:t>
                    </a:r>
                    <a:r>
                      <a:rPr lang="en-US" sz="2400" b="1" baseline="0" dirty="0"/>
                      <a:t>+ </a:t>
                    </a:r>
                    <a:r>
                      <a:rPr lang="en-US" sz="2400" b="1" baseline="0" dirty="0" smtClean="0"/>
                      <a:t>1.33</a:t>
                    </a:r>
                    <a:r>
                      <a:rPr lang="en-US" sz="2400" b="1" baseline="0" dirty="0"/>
                      <a:t>
R² = 0.9968</a:t>
                    </a:r>
                    <a:endParaRPr lang="en-US" sz="2400" b="1" dirty="0"/>
                  </a:p>
                </c:rich>
              </c:tx>
              <c:numFmt formatCode="General" sourceLinked="0"/>
              <c:spPr>
                <a:solidFill>
                  <a:schemeClr val="bg1"/>
                </a:solidFill>
                <a:ln w="15875">
                  <a:solidFill>
                    <a:srgbClr val="68007F">
                      <a:lumMod val="75000"/>
                    </a:srgbClr>
                  </a:solidFill>
                </a:ln>
              </c:spPr>
            </c:trendlineLbl>
          </c:trendline>
          <c:xVal>
            <c:numRef>
              <c:f>Sheet1!$B$11:$B$15</c:f>
              <c:numCache>
                <c:formatCode>General</c:formatCode>
                <c:ptCount val="5"/>
                <c:pt idx="0">
                  <c:v>0.02</c:v>
                </c:pt>
                <c:pt idx="1">
                  <c:v>0.24</c:v>
                </c:pt>
                <c:pt idx="2">
                  <c:v>1.1100000000000001</c:v>
                </c:pt>
                <c:pt idx="3">
                  <c:v>3.31</c:v>
                </c:pt>
                <c:pt idx="4">
                  <c:v>7.71</c:v>
                </c:pt>
              </c:numCache>
            </c:numRef>
          </c:xVal>
          <c:yVal>
            <c:numRef>
              <c:f>Sheet1!$C$11:$C$15</c:f>
              <c:numCache>
                <c:formatCode>General</c:formatCode>
                <c:ptCount val="5"/>
                <c:pt idx="0">
                  <c:v>0.9</c:v>
                </c:pt>
                <c:pt idx="1">
                  <c:v>1.82</c:v>
                </c:pt>
                <c:pt idx="2">
                  <c:v>3.67</c:v>
                </c:pt>
                <c:pt idx="3">
                  <c:v>7.39</c:v>
                </c:pt>
                <c:pt idx="4">
                  <c:v>14.88</c:v>
                </c:pt>
              </c:numCache>
            </c:numRef>
          </c:yVal>
          <c:smooth val="0"/>
        </c:ser>
        <c:ser>
          <c:idx val="2"/>
          <c:order val="2"/>
          <c:tx>
            <c:strRef>
              <c:f>Sheet1!$B$17</c:f>
              <c:strCache>
                <c:ptCount val="1"/>
                <c:pt idx="0">
                  <c:v>M/T - 2</c:v>
                </c:pt>
              </c:strCache>
            </c:strRef>
          </c:tx>
          <c:spPr>
            <a:ln w="47625">
              <a:noFill/>
            </a:ln>
          </c:spPr>
          <c:marker>
            <c:symbol val="square"/>
            <c:size val="12"/>
            <c:spPr>
              <a:solidFill>
                <a:srgbClr val="FF0000"/>
              </a:solidFill>
              <a:ln>
                <a:solidFill>
                  <a:sysClr val="windowText" lastClr="000000"/>
                </a:solidFill>
              </a:ln>
            </c:spPr>
          </c:marker>
          <c:trendline>
            <c:spPr>
              <a:ln w="19050"/>
            </c:spPr>
            <c:trendlineType val="linear"/>
            <c:dispRSqr val="1"/>
            <c:dispEq val="1"/>
            <c:trendlineLbl>
              <c:layout>
                <c:manualLayout>
                  <c:x val="0.12153262681787418"/>
                  <c:y val="0.1630695902595509"/>
                </c:manualLayout>
              </c:layout>
              <c:tx>
                <c:rich>
                  <a:bodyPr/>
                  <a:lstStyle/>
                  <a:p>
                    <a:pPr>
                      <a:defRPr sz="2400" b="1"/>
                    </a:pPr>
                    <a:r>
                      <a:rPr lang="en-US" sz="2400" b="1" baseline="0" dirty="0"/>
                      <a:t>y = </a:t>
                    </a:r>
                    <a:r>
                      <a:rPr lang="en-US" sz="2400" b="1" baseline="0" dirty="0" smtClean="0"/>
                      <a:t>1.49x </a:t>
                    </a:r>
                    <a:r>
                      <a:rPr lang="en-US" sz="2400" b="1" baseline="0" dirty="0"/>
                      <a:t>+ </a:t>
                    </a:r>
                    <a:r>
                      <a:rPr lang="en-US" sz="2400" b="1" baseline="0" dirty="0" smtClean="0"/>
                      <a:t>1.31</a:t>
                    </a:r>
                    <a:r>
                      <a:rPr lang="en-US" sz="2400" b="1" baseline="0" dirty="0"/>
                      <a:t>
R² = 0.9625</a:t>
                    </a:r>
                    <a:endParaRPr lang="en-US" sz="2400" b="1" dirty="0"/>
                  </a:p>
                </c:rich>
              </c:tx>
              <c:numFmt formatCode="General" sourceLinked="0"/>
              <c:spPr>
                <a:solidFill>
                  <a:schemeClr val="bg1"/>
                </a:solidFill>
                <a:ln w="15875">
                  <a:solidFill>
                    <a:srgbClr val="FF0000"/>
                  </a:solidFill>
                </a:ln>
              </c:spPr>
            </c:trendlineLbl>
          </c:trendline>
          <c:xVal>
            <c:numRef>
              <c:f>Sheet1!$B$19:$B$23</c:f>
              <c:numCache>
                <c:formatCode>General</c:formatCode>
                <c:ptCount val="5"/>
                <c:pt idx="0">
                  <c:v>0.05</c:v>
                </c:pt>
                <c:pt idx="1">
                  <c:v>0.17</c:v>
                </c:pt>
                <c:pt idx="2">
                  <c:v>0.63</c:v>
                </c:pt>
                <c:pt idx="3">
                  <c:v>2.3199999999999998</c:v>
                </c:pt>
                <c:pt idx="4">
                  <c:v>8.57</c:v>
                </c:pt>
              </c:numCache>
            </c:numRef>
          </c:xVal>
          <c:yVal>
            <c:numRef>
              <c:f>Sheet1!$C$19:$C$23</c:f>
              <c:numCache>
                <c:formatCode>General</c:formatCode>
                <c:ptCount val="5"/>
                <c:pt idx="0">
                  <c:v>5.8999999999999997E-2</c:v>
                </c:pt>
                <c:pt idx="1">
                  <c:v>1.29</c:v>
                </c:pt>
                <c:pt idx="2">
                  <c:v>2.83</c:v>
                </c:pt>
                <c:pt idx="3">
                  <c:v>6.21</c:v>
                </c:pt>
                <c:pt idx="4">
                  <c:v>13.63</c:v>
                </c:pt>
              </c:numCache>
            </c:numRef>
          </c:yVal>
          <c:smooth val="0"/>
        </c:ser>
        <c:dLbls>
          <c:showLegendKey val="0"/>
          <c:showVal val="0"/>
          <c:showCatName val="0"/>
          <c:showSerName val="0"/>
          <c:showPercent val="0"/>
          <c:showBubbleSize val="0"/>
        </c:dLbls>
        <c:axId val="266919936"/>
        <c:axId val="266921856"/>
      </c:scatterChart>
      <c:valAx>
        <c:axId val="266919936"/>
        <c:scaling>
          <c:orientation val="minMax"/>
        </c:scaling>
        <c:delete val="0"/>
        <c:axPos val="b"/>
        <c:title>
          <c:tx>
            <c:rich>
              <a:bodyPr/>
              <a:lstStyle/>
              <a:p>
                <a:pPr>
                  <a:defRPr sz="2800"/>
                </a:pPr>
                <a:r>
                  <a:rPr lang="en-US" sz="2800" dirty="0" smtClean="0"/>
                  <a:t>Large Volume </a:t>
                </a:r>
                <a:r>
                  <a:rPr lang="en-US" sz="2800" dirty="0"/>
                  <a:t>Release Time (Hours)</a:t>
                </a:r>
              </a:p>
            </c:rich>
          </c:tx>
          <c:layout>
            <c:manualLayout>
              <c:xMode val="edge"/>
              <c:yMode val="edge"/>
              <c:x val="0.27493211343865037"/>
              <c:y val="0.93191137566137561"/>
            </c:manualLayout>
          </c:layout>
          <c:overlay val="0"/>
        </c:title>
        <c:numFmt formatCode="General" sourceLinked="1"/>
        <c:majorTickMark val="out"/>
        <c:minorTickMark val="none"/>
        <c:tickLblPos val="nextTo"/>
        <c:spPr>
          <a:ln>
            <a:solidFill>
              <a:sysClr val="windowText" lastClr="000000"/>
            </a:solidFill>
          </a:ln>
        </c:spPr>
        <c:txPr>
          <a:bodyPr/>
          <a:lstStyle/>
          <a:p>
            <a:pPr>
              <a:defRPr sz="2400" b="1" i="0"/>
            </a:pPr>
            <a:endParaRPr lang="en-US"/>
          </a:p>
        </c:txPr>
        <c:crossAx val="266921856"/>
        <c:crosses val="autoZero"/>
        <c:crossBetween val="midCat"/>
      </c:valAx>
      <c:valAx>
        <c:axId val="266921856"/>
        <c:scaling>
          <c:orientation val="minMax"/>
        </c:scaling>
        <c:delete val="0"/>
        <c:axPos val="l"/>
        <c:majorGridlines/>
        <c:title>
          <c:tx>
            <c:rich>
              <a:bodyPr rot="-5400000" vert="horz"/>
              <a:lstStyle/>
              <a:p>
                <a:pPr>
                  <a:defRPr sz="2800" b="1"/>
                </a:pPr>
                <a:r>
                  <a:rPr lang="en-US" sz="2800" b="1" dirty="0"/>
                  <a:t>Physiological Flow Release Time </a:t>
                </a:r>
                <a:r>
                  <a:rPr lang="en-US" sz="2800" b="1" dirty="0" smtClean="0"/>
                  <a:t>(Hours)</a:t>
                </a:r>
                <a:endParaRPr lang="en-US" sz="2800" b="1" dirty="0"/>
              </a:p>
            </c:rich>
          </c:tx>
          <c:layout/>
          <c:overlay val="0"/>
        </c:title>
        <c:numFmt formatCode="General" sourceLinked="1"/>
        <c:majorTickMark val="out"/>
        <c:minorTickMark val="none"/>
        <c:tickLblPos val="nextTo"/>
        <c:spPr>
          <a:ln>
            <a:solidFill>
              <a:sysClr val="windowText" lastClr="000000"/>
            </a:solidFill>
          </a:ln>
        </c:spPr>
        <c:txPr>
          <a:bodyPr/>
          <a:lstStyle/>
          <a:p>
            <a:pPr>
              <a:defRPr sz="2400" b="1"/>
            </a:pPr>
            <a:endParaRPr lang="en-US"/>
          </a:p>
        </c:txPr>
        <c:crossAx val="266919936"/>
        <c:crosses val="autoZero"/>
        <c:crossBetween val="midCat"/>
      </c:valAx>
      <c:spPr>
        <a:ln>
          <a:solidFill>
            <a:sysClr val="windowText" lastClr="000000"/>
          </a:solidFill>
        </a:ln>
      </c:spPr>
    </c:plotArea>
    <c:legend>
      <c:legendPos val="r"/>
      <c:legendEntry>
        <c:idx val="3"/>
        <c:delete val="1"/>
      </c:legendEntry>
      <c:legendEntry>
        <c:idx val="4"/>
        <c:delete val="1"/>
      </c:legendEntry>
      <c:legendEntry>
        <c:idx val="5"/>
        <c:delete val="1"/>
      </c:legendEntry>
      <c:layout>
        <c:manualLayout>
          <c:xMode val="edge"/>
          <c:yMode val="edge"/>
          <c:x val="0.43150493570379178"/>
          <c:y val="0.7305498271049452"/>
          <c:w val="0.44664632133247495"/>
          <c:h val="0.12592345227679874"/>
        </c:manualLayout>
      </c:layout>
      <c:overlay val="0"/>
      <c:spPr>
        <a:solidFill>
          <a:sysClr val="window" lastClr="FFFFFF"/>
        </a:solidFill>
        <a:ln>
          <a:solidFill>
            <a:schemeClr val="tx1"/>
          </a:solidFill>
        </a:ln>
      </c:spPr>
      <c:txPr>
        <a:bodyPr/>
        <a:lstStyle/>
        <a:p>
          <a:pPr>
            <a:defRPr sz="2400" b="1"/>
          </a:pPr>
          <a:endParaRPr lang="en-US"/>
        </a:p>
      </c:txPr>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053713543240055"/>
          <c:y val="5.0454230725889816E-2"/>
          <c:w val="0.78479742757844728"/>
          <c:h val="0.79622163702444904"/>
        </c:manualLayout>
      </c:layout>
      <c:scatterChart>
        <c:scatterStyle val="lineMarker"/>
        <c:varyColors val="0"/>
        <c:ser>
          <c:idx val="0"/>
          <c:order val="0"/>
          <c:tx>
            <c:v>M/T - 0</c:v>
          </c:tx>
          <c:spPr>
            <a:ln w="25400" cap="rnd">
              <a:noFill/>
              <a:round/>
            </a:ln>
            <a:effectLst/>
          </c:spPr>
          <c:marker>
            <c:symbol val="square"/>
            <c:size val="8"/>
            <c:spPr>
              <a:solidFill>
                <a:schemeClr val="accent1"/>
              </a:solidFill>
              <a:ln w="9525">
                <a:solidFill>
                  <a:sysClr val="windowText" lastClr="000000"/>
                </a:solidFill>
              </a:ln>
              <a:effectLst/>
            </c:spPr>
          </c:marker>
          <c:dPt>
            <c:idx val="1"/>
            <c:marker>
              <c:symbol val="square"/>
              <c:size val="9"/>
            </c:marker>
            <c:bubble3D val="0"/>
          </c:dPt>
          <c:errBars>
            <c:errDir val="y"/>
            <c:errBarType val="both"/>
            <c:errValType val="cust"/>
            <c:noEndCap val="0"/>
            <c:plus>
              <c:numRef>
                <c:f>'[5-15-13 Trehalose Release.xlsx]Sheet1'!$E$4:$E$15</c:f>
                <c:numCache>
                  <c:formatCode>General</c:formatCode>
                  <c:ptCount val="12"/>
                  <c:pt idx="0">
                    <c:v>12</c:v>
                  </c:pt>
                  <c:pt idx="1">
                    <c:v>8</c:v>
                  </c:pt>
                  <c:pt idx="2">
                    <c:v>4</c:v>
                  </c:pt>
                  <c:pt idx="3">
                    <c:v>6</c:v>
                  </c:pt>
                  <c:pt idx="4">
                    <c:v>4</c:v>
                  </c:pt>
                  <c:pt idx="5">
                    <c:v>2</c:v>
                  </c:pt>
                  <c:pt idx="6">
                    <c:v>3</c:v>
                  </c:pt>
                  <c:pt idx="7">
                    <c:v>2</c:v>
                  </c:pt>
                  <c:pt idx="8">
                    <c:v>3</c:v>
                  </c:pt>
                  <c:pt idx="9">
                    <c:v>2</c:v>
                  </c:pt>
                  <c:pt idx="10">
                    <c:v>3</c:v>
                  </c:pt>
                  <c:pt idx="11">
                    <c:v>4</c:v>
                  </c:pt>
                </c:numCache>
              </c:numRef>
            </c:plus>
            <c:minus>
              <c:numRef>
                <c:f>'[5-15-13 Trehalose Release.xlsx]Sheet1'!$E$4:$E$15</c:f>
                <c:numCache>
                  <c:formatCode>General</c:formatCode>
                  <c:ptCount val="12"/>
                  <c:pt idx="0">
                    <c:v>12</c:v>
                  </c:pt>
                  <c:pt idx="1">
                    <c:v>8</c:v>
                  </c:pt>
                  <c:pt idx="2">
                    <c:v>4</c:v>
                  </c:pt>
                  <c:pt idx="3">
                    <c:v>6</c:v>
                  </c:pt>
                  <c:pt idx="4">
                    <c:v>4</c:v>
                  </c:pt>
                  <c:pt idx="5">
                    <c:v>2</c:v>
                  </c:pt>
                  <c:pt idx="6">
                    <c:v>3</c:v>
                  </c:pt>
                  <c:pt idx="7">
                    <c:v>2</c:v>
                  </c:pt>
                  <c:pt idx="8">
                    <c:v>3</c:v>
                  </c:pt>
                  <c:pt idx="9">
                    <c:v>2</c:v>
                  </c:pt>
                  <c:pt idx="10">
                    <c:v>3</c:v>
                  </c:pt>
                  <c:pt idx="11">
                    <c:v>4</c:v>
                  </c:pt>
                </c:numCache>
              </c:numRef>
            </c:minus>
            <c:spPr>
              <a:noFill/>
              <a:ln w="9525" cap="flat" cmpd="sng" algn="ctr">
                <a:solidFill>
                  <a:schemeClr val="tx1">
                    <a:lumMod val="65000"/>
                    <a:lumOff val="35000"/>
                  </a:schemeClr>
                </a:solidFill>
                <a:round/>
              </a:ln>
              <a:effectLst/>
            </c:spPr>
          </c:errBars>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Release.xlsx]Sheet1'!$D$4:$D$15</c:f>
              <c:numCache>
                <c:formatCode>General</c:formatCode>
                <c:ptCount val="12"/>
                <c:pt idx="0">
                  <c:v>72</c:v>
                </c:pt>
                <c:pt idx="1">
                  <c:v>94</c:v>
                </c:pt>
                <c:pt idx="2">
                  <c:v>97</c:v>
                </c:pt>
                <c:pt idx="3">
                  <c:v>93.6</c:v>
                </c:pt>
                <c:pt idx="4">
                  <c:v>98</c:v>
                </c:pt>
                <c:pt idx="5">
                  <c:v>99</c:v>
                </c:pt>
                <c:pt idx="6">
                  <c:v>97</c:v>
                </c:pt>
                <c:pt idx="7">
                  <c:v>99</c:v>
                </c:pt>
                <c:pt idx="8">
                  <c:v>98</c:v>
                </c:pt>
                <c:pt idx="9">
                  <c:v>101</c:v>
                </c:pt>
                <c:pt idx="10">
                  <c:v>100</c:v>
                </c:pt>
                <c:pt idx="11">
                  <c:v>97</c:v>
                </c:pt>
              </c:numCache>
            </c:numRef>
          </c:yVal>
          <c:smooth val="0"/>
        </c:ser>
        <c:ser>
          <c:idx val="1"/>
          <c:order val="1"/>
          <c:tx>
            <c:strRef>
              <c:f>'[5-15-13 Trehalose Release.xlsx]Sheet1'!$F$3</c:f>
              <c:strCache>
                <c:ptCount val="1"/>
                <c:pt idx="0">
                  <c:v>M/T - 0.5</c:v>
                </c:pt>
              </c:strCache>
            </c:strRef>
          </c:tx>
          <c:spPr>
            <a:ln w="25400" cap="rnd">
              <a:noFill/>
              <a:round/>
            </a:ln>
            <a:effectLst/>
          </c:spPr>
          <c:marker>
            <c:symbol val="diamond"/>
            <c:size val="10"/>
            <c:spPr>
              <a:solidFill>
                <a:schemeClr val="accent2"/>
              </a:solidFill>
              <a:ln w="9525">
                <a:solidFill>
                  <a:sysClr val="windowText" lastClr="000000"/>
                </a:solidFill>
              </a:ln>
              <a:effectLst/>
            </c:spPr>
          </c:marker>
          <c:errBars>
            <c:errDir val="y"/>
            <c:errBarType val="both"/>
            <c:errValType val="cust"/>
            <c:noEndCap val="0"/>
            <c:plus>
              <c:numRef>
                <c:f>'[5-15-13 Trehalose Release.xlsx]Sheet1'!$G$4:$G$15</c:f>
                <c:numCache>
                  <c:formatCode>General</c:formatCode>
                  <c:ptCount val="12"/>
                  <c:pt idx="0">
                    <c:v>9</c:v>
                  </c:pt>
                  <c:pt idx="1">
                    <c:v>7</c:v>
                  </c:pt>
                  <c:pt idx="2">
                    <c:v>5.5</c:v>
                  </c:pt>
                  <c:pt idx="3">
                    <c:v>7</c:v>
                  </c:pt>
                  <c:pt idx="4">
                    <c:v>4</c:v>
                  </c:pt>
                  <c:pt idx="5">
                    <c:v>2</c:v>
                  </c:pt>
                  <c:pt idx="6">
                    <c:v>3</c:v>
                  </c:pt>
                  <c:pt idx="7">
                    <c:v>4</c:v>
                  </c:pt>
                  <c:pt idx="8">
                    <c:v>2</c:v>
                  </c:pt>
                  <c:pt idx="9">
                    <c:v>2</c:v>
                  </c:pt>
                  <c:pt idx="10">
                    <c:v>3</c:v>
                  </c:pt>
                  <c:pt idx="11">
                    <c:v>2</c:v>
                  </c:pt>
                </c:numCache>
              </c:numRef>
            </c:plus>
            <c:minus>
              <c:numRef>
                <c:f>'[5-15-13 Trehalose Release.xlsx]Sheet1'!$G$4:$G$15</c:f>
                <c:numCache>
                  <c:formatCode>General</c:formatCode>
                  <c:ptCount val="12"/>
                  <c:pt idx="0">
                    <c:v>9</c:v>
                  </c:pt>
                  <c:pt idx="1">
                    <c:v>7</c:v>
                  </c:pt>
                  <c:pt idx="2">
                    <c:v>5.5</c:v>
                  </c:pt>
                  <c:pt idx="3">
                    <c:v>7</c:v>
                  </c:pt>
                  <c:pt idx="4">
                    <c:v>4</c:v>
                  </c:pt>
                  <c:pt idx="5">
                    <c:v>2</c:v>
                  </c:pt>
                  <c:pt idx="6">
                    <c:v>3</c:v>
                  </c:pt>
                  <c:pt idx="7">
                    <c:v>4</c:v>
                  </c:pt>
                  <c:pt idx="8">
                    <c:v>2</c:v>
                  </c:pt>
                  <c:pt idx="9">
                    <c:v>2</c:v>
                  </c:pt>
                  <c:pt idx="10">
                    <c:v>3</c:v>
                  </c:pt>
                  <c:pt idx="11">
                    <c:v>2</c:v>
                  </c:pt>
                </c:numCache>
              </c:numRef>
            </c:minus>
            <c:spPr>
              <a:noFill/>
              <a:ln w="9525" cap="flat" cmpd="sng" algn="ctr">
                <a:solidFill>
                  <a:schemeClr val="tx1">
                    <a:lumMod val="65000"/>
                    <a:lumOff val="35000"/>
                  </a:schemeClr>
                </a:solidFill>
                <a:round/>
              </a:ln>
              <a:effectLst/>
            </c:spPr>
          </c:errBars>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Release.xlsx]Sheet1'!$F$4:$F$15</c:f>
              <c:numCache>
                <c:formatCode>General</c:formatCode>
                <c:ptCount val="12"/>
                <c:pt idx="0">
                  <c:v>58</c:v>
                </c:pt>
                <c:pt idx="1">
                  <c:v>64</c:v>
                </c:pt>
                <c:pt idx="2">
                  <c:v>78</c:v>
                </c:pt>
                <c:pt idx="3">
                  <c:v>94</c:v>
                </c:pt>
                <c:pt idx="4">
                  <c:v>100</c:v>
                </c:pt>
                <c:pt idx="5">
                  <c:v>100</c:v>
                </c:pt>
                <c:pt idx="6">
                  <c:v>98</c:v>
                </c:pt>
                <c:pt idx="7">
                  <c:v>99</c:v>
                </c:pt>
                <c:pt idx="8">
                  <c:v>101</c:v>
                </c:pt>
                <c:pt idx="9">
                  <c:v>98</c:v>
                </c:pt>
                <c:pt idx="10">
                  <c:v>100</c:v>
                </c:pt>
                <c:pt idx="11">
                  <c:v>99</c:v>
                </c:pt>
              </c:numCache>
            </c:numRef>
          </c:yVal>
          <c:smooth val="0"/>
        </c:ser>
        <c:ser>
          <c:idx val="3"/>
          <c:order val="2"/>
          <c:tx>
            <c:strRef>
              <c:f>'[5-15-13 Trehalose Release.xlsx]Sheet1'!$J$3</c:f>
              <c:strCache>
                <c:ptCount val="1"/>
                <c:pt idx="0">
                  <c:v>M/T - 2</c:v>
                </c:pt>
              </c:strCache>
            </c:strRef>
          </c:tx>
          <c:spPr>
            <a:ln w="28575" cap="rnd">
              <a:noFill/>
              <a:round/>
            </a:ln>
            <a:effectLst/>
          </c:spPr>
          <c:marker>
            <c:symbol val="square"/>
            <c:size val="10"/>
            <c:spPr>
              <a:solidFill>
                <a:srgbClr val="FF0000"/>
              </a:solidFill>
              <a:ln w="9525">
                <a:solidFill>
                  <a:sysClr val="windowText" lastClr="000000"/>
                </a:solidFill>
              </a:ln>
              <a:effectLst/>
            </c:spPr>
          </c:marker>
          <c:errBars>
            <c:errDir val="y"/>
            <c:errBarType val="both"/>
            <c:errValType val="cust"/>
            <c:noEndCap val="0"/>
            <c:plus>
              <c:numLit>
                <c:formatCode>General</c:formatCode>
                <c:ptCount val="1"/>
                <c:pt idx="0">
                  <c:v>1</c:v>
                </c:pt>
              </c:numLit>
            </c:plus>
            <c:minus>
              <c:numLit>
                <c:formatCode>General</c:formatCode>
                <c:ptCount val="1"/>
                <c:pt idx="0">
                  <c:v>1</c:v>
                </c:pt>
              </c:numLit>
            </c:minus>
            <c:spPr>
              <a:noFill/>
              <a:ln w="9525" cap="flat" cmpd="sng" algn="ctr">
                <a:solidFill>
                  <a:schemeClr val="tx1">
                    <a:lumMod val="65000"/>
                    <a:lumOff val="35000"/>
                  </a:schemeClr>
                </a:solidFill>
                <a:round/>
              </a:ln>
              <a:effectLst/>
            </c:spPr>
          </c:errBars>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Release.xlsx]Sheet1'!$J$4:$J$16</c:f>
              <c:numCache>
                <c:formatCode>General</c:formatCode>
                <c:ptCount val="13"/>
                <c:pt idx="0">
                  <c:v>44</c:v>
                </c:pt>
                <c:pt idx="1">
                  <c:v>46</c:v>
                </c:pt>
                <c:pt idx="2">
                  <c:v>52</c:v>
                </c:pt>
                <c:pt idx="3">
                  <c:v>65</c:v>
                </c:pt>
                <c:pt idx="4">
                  <c:v>72</c:v>
                </c:pt>
                <c:pt idx="5">
                  <c:v>79</c:v>
                </c:pt>
                <c:pt idx="6">
                  <c:v>84</c:v>
                </c:pt>
                <c:pt idx="7">
                  <c:v>87</c:v>
                </c:pt>
                <c:pt idx="8">
                  <c:v>92</c:v>
                </c:pt>
                <c:pt idx="9">
                  <c:v>91</c:v>
                </c:pt>
                <c:pt idx="10">
                  <c:v>96</c:v>
                </c:pt>
                <c:pt idx="11">
                  <c:v>100</c:v>
                </c:pt>
              </c:numCache>
            </c:numRef>
          </c:yVal>
          <c:smooth val="0"/>
        </c:ser>
        <c:ser>
          <c:idx val="4"/>
          <c:order val="3"/>
          <c:tx>
            <c:strRef>
              <c:f>'[5-15-13 Trehalose Release.xlsx]Sheet1'!$L$3</c:f>
              <c:strCache>
                <c:ptCount val="1"/>
                <c:pt idx="0">
                  <c:v>M/T - 3</c:v>
                </c:pt>
              </c:strCache>
            </c:strRef>
          </c:tx>
          <c:spPr>
            <a:ln w="25400" cap="rnd">
              <a:noFill/>
              <a:round/>
            </a:ln>
            <a:effectLst/>
          </c:spPr>
          <c:marker>
            <c:symbol val="triangle"/>
            <c:size val="10"/>
            <c:spPr>
              <a:solidFill>
                <a:srgbClr val="7030A0"/>
              </a:solidFill>
              <a:ln w="9525">
                <a:solidFill>
                  <a:sysClr val="windowText" lastClr="000000"/>
                </a:solidFill>
              </a:ln>
              <a:effectLst/>
            </c:spPr>
          </c:marker>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Release.xlsx]Sheet1'!$L$4:$L$15</c:f>
              <c:numCache>
                <c:formatCode>General</c:formatCode>
                <c:ptCount val="12"/>
                <c:pt idx="0">
                  <c:v>38</c:v>
                </c:pt>
                <c:pt idx="1">
                  <c:v>42</c:v>
                </c:pt>
                <c:pt idx="2">
                  <c:v>49</c:v>
                </c:pt>
                <c:pt idx="3">
                  <c:v>58</c:v>
                </c:pt>
                <c:pt idx="4">
                  <c:v>62</c:v>
                </c:pt>
                <c:pt idx="5">
                  <c:v>69</c:v>
                </c:pt>
                <c:pt idx="6">
                  <c:v>82</c:v>
                </c:pt>
                <c:pt idx="7">
                  <c:v>88</c:v>
                </c:pt>
                <c:pt idx="8">
                  <c:v>92</c:v>
                </c:pt>
                <c:pt idx="9">
                  <c:v>94</c:v>
                </c:pt>
                <c:pt idx="10">
                  <c:v>98</c:v>
                </c:pt>
                <c:pt idx="11">
                  <c:v>100</c:v>
                </c:pt>
              </c:numCache>
            </c:numRef>
          </c:yVal>
          <c:smooth val="0"/>
        </c:ser>
        <c:ser>
          <c:idx val="5"/>
          <c:order val="4"/>
          <c:tx>
            <c:strRef>
              <c:f>'[5-15-13 Trehalose Release.xlsx]Sheet1'!$N$3</c:f>
              <c:strCache>
                <c:ptCount val="1"/>
                <c:pt idx="0">
                  <c:v>M/T - 4</c:v>
                </c:pt>
              </c:strCache>
            </c:strRef>
          </c:tx>
          <c:spPr>
            <a:ln w="25400" cap="rnd">
              <a:noFill/>
              <a:round/>
            </a:ln>
            <a:effectLst/>
          </c:spPr>
          <c:marker>
            <c:symbol val="circle"/>
            <c:size val="10"/>
            <c:spPr>
              <a:solidFill>
                <a:schemeClr val="accent6"/>
              </a:solidFill>
              <a:ln w="9525">
                <a:solidFill>
                  <a:sysClr val="windowText" lastClr="000000"/>
                </a:solidFill>
              </a:ln>
              <a:effectLst/>
            </c:spPr>
          </c:marker>
          <c:dPt>
            <c:idx val="0"/>
            <c:marker>
              <c:spPr>
                <a:solidFill>
                  <a:schemeClr val="accent6"/>
                </a:solidFill>
                <a:ln w="22225">
                  <a:solidFill>
                    <a:sysClr val="windowText" lastClr="000000"/>
                  </a:solidFill>
                </a:ln>
                <a:effectLst/>
              </c:spPr>
            </c:marker>
            <c:bubble3D val="0"/>
          </c:dPt>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Release.xlsx]Sheet1'!$N$4:$N$15</c:f>
              <c:numCache>
                <c:formatCode>General</c:formatCode>
                <c:ptCount val="12"/>
                <c:pt idx="0">
                  <c:v>30</c:v>
                </c:pt>
                <c:pt idx="1">
                  <c:v>38</c:v>
                </c:pt>
                <c:pt idx="2">
                  <c:v>44</c:v>
                </c:pt>
                <c:pt idx="3">
                  <c:v>49</c:v>
                </c:pt>
                <c:pt idx="4">
                  <c:v>59</c:v>
                </c:pt>
                <c:pt idx="5">
                  <c:v>67</c:v>
                </c:pt>
                <c:pt idx="6">
                  <c:v>79</c:v>
                </c:pt>
                <c:pt idx="7">
                  <c:v>88</c:v>
                </c:pt>
                <c:pt idx="8">
                  <c:v>92</c:v>
                </c:pt>
                <c:pt idx="9">
                  <c:v>100</c:v>
                </c:pt>
                <c:pt idx="10">
                  <c:v>99</c:v>
                </c:pt>
                <c:pt idx="11">
                  <c:v>98</c:v>
                </c:pt>
              </c:numCache>
            </c:numRef>
          </c:yVal>
          <c:smooth val="0"/>
        </c:ser>
        <c:ser>
          <c:idx val="6"/>
          <c:order val="5"/>
          <c:tx>
            <c:strRef>
              <c:f>'[5-15-13 Trehalose Release.xlsx]Sheet1'!$P$3</c:f>
              <c:strCache>
                <c:ptCount val="1"/>
                <c:pt idx="0">
                  <c:v>M/T - 5</c:v>
                </c:pt>
              </c:strCache>
            </c:strRef>
          </c:tx>
          <c:spPr>
            <a:ln w="25400" cap="rnd">
              <a:noFill/>
              <a:round/>
            </a:ln>
            <a:effectLst/>
          </c:spPr>
          <c:marker>
            <c:symbol val="circle"/>
            <c:size val="8"/>
            <c:spPr>
              <a:solidFill>
                <a:schemeClr val="accent1">
                  <a:lumMod val="60000"/>
                </a:schemeClr>
              </a:solidFill>
              <a:ln w="9525">
                <a:solidFill>
                  <a:schemeClr val="accent1">
                    <a:lumMod val="60000"/>
                  </a:schemeClr>
                </a:solidFill>
              </a:ln>
              <a:effectLst/>
            </c:spPr>
          </c:marker>
          <c:errBars>
            <c:errDir val="y"/>
            <c:errBarType val="both"/>
            <c:errValType val="cust"/>
            <c:noEndCap val="0"/>
            <c:plus>
              <c:numRef>
                <c:f>'[5-15-13 Trehalose Release.xlsx]Sheet1'!$Q$4:$Q$15</c:f>
                <c:numCache>
                  <c:formatCode>General</c:formatCode>
                  <c:ptCount val="12"/>
                  <c:pt idx="0">
                    <c:v>6</c:v>
                  </c:pt>
                  <c:pt idx="1">
                    <c:v>4</c:v>
                  </c:pt>
                  <c:pt idx="2">
                    <c:v>2</c:v>
                  </c:pt>
                  <c:pt idx="3">
                    <c:v>2</c:v>
                  </c:pt>
                  <c:pt idx="4">
                    <c:v>3</c:v>
                  </c:pt>
                  <c:pt idx="5">
                    <c:v>2.5</c:v>
                  </c:pt>
                  <c:pt idx="6">
                    <c:v>2</c:v>
                  </c:pt>
                  <c:pt idx="7">
                    <c:v>1</c:v>
                  </c:pt>
                  <c:pt idx="8">
                    <c:v>2</c:v>
                  </c:pt>
                  <c:pt idx="9">
                    <c:v>3</c:v>
                  </c:pt>
                  <c:pt idx="10">
                    <c:v>2</c:v>
                  </c:pt>
                  <c:pt idx="11">
                    <c:v>2</c:v>
                  </c:pt>
                </c:numCache>
              </c:numRef>
            </c:plus>
            <c:minus>
              <c:numRef>
                <c:f>'[5-15-13 Trehalose Release.xlsx]Sheet1'!$Q$4:$Q$15</c:f>
                <c:numCache>
                  <c:formatCode>General</c:formatCode>
                  <c:ptCount val="12"/>
                  <c:pt idx="0">
                    <c:v>6</c:v>
                  </c:pt>
                  <c:pt idx="1">
                    <c:v>4</c:v>
                  </c:pt>
                  <c:pt idx="2">
                    <c:v>2</c:v>
                  </c:pt>
                  <c:pt idx="3">
                    <c:v>2</c:v>
                  </c:pt>
                  <c:pt idx="4">
                    <c:v>3</c:v>
                  </c:pt>
                  <c:pt idx="5">
                    <c:v>2.5</c:v>
                  </c:pt>
                  <c:pt idx="6">
                    <c:v>2</c:v>
                  </c:pt>
                  <c:pt idx="7">
                    <c:v>1</c:v>
                  </c:pt>
                  <c:pt idx="8">
                    <c:v>2</c:v>
                  </c:pt>
                  <c:pt idx="9">
                    <c:v>3</c:v>
                  </c:pt>
                  <c:pt idx="10">
                    <c:v>2</c:v>
                  </c:pt>
                  <c:pt idx="11">
                    <c:v>2</c:v>
                  </c:pt>
                </c:numCache>
              </c:numRef>
            </c:minus>
            <c:spPr>
              <a:noFill/>
              <a:ln w="9525" cap="flat" cmpd="sng" algn="ctr">
                <a:solidFill>
                  <a:schemeClr val="tx1">
                    <a:lumMod val="65000"/>
                    <a:lumOff val="35000"/>
                  </a:schemeClr>
                </a:solidFill>
                <a:round/>
              </a:ln>
              <a:effectLst/>
            </c:spPr>
          </c:errBars>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Release.xlsx]Sheet1'!$P$4:$P$15</c:f>
              <c:numCache>
                <c:formatCode>General</c:formatCode>
                <c:ptCount val="12"/>
                <c:pt idx="0">
                  <c:v>22</c:v>
                </c:pt>
                <c:pt idx="1">
                  <c:v>36</c:v>
                </c:pt>
                <c:pt idx="2">
                  <c:v>42</c:v>
                </c:pt>
                <c:pt idx="3">
                  <c:v>46</c:v>
                </c:pt>
                <c:pt idx="4">
                  <c:v>54</c:v>
                </c:pt>
                <c:pt idx="5">
                  <c:v>62</c:v>
                </c:pt>
                <c:pt idx="6">
                  <c:v>76</c:v>
                </c:pt>
                <c:pt idx="7">
                  <c:v>84</c:v>
                </c:pt>
                <c:pt idx="8">
                  <c:v>94</c:v>
                </c:pt>
                <c:pt idx="9">
                  <c:v>100</c:v>
                </c:pt>
                <c:pt idx="10">
                  <c:v>101</c:v>
                </c:pt>
                <c:pt idx="11">
                  <c:v>99</c:v>
                </c:pt>
              </c:numCache>
            </c:numRef>
          </c:yVal>
          <c:smooth val="0"/>
        </c:ser>
        <c:ser>
          <c:idx val="7"/>
          <c:order val="6"/>
          <c:tx>
            <c:strRef>
              <c:f>'[5-15-13 Trehalose Release.xlsx]Sheet1'!$R$3</c:f>
              <c:strCache>
                <c:ptCount val="1"/>
                <c:pt idx="0">
                  <c:v>M/T - 6</c:v>
                </c:pt>
              </c:strCache>
            </c:strRef>
          </c:tx>
          <c:spPr>
            <a:ln w="25400" cap="rnd">
              <a:noFill/>
              <a:round/>
            </a:ln>
            <a:effectLst/>
          </c:spPr>
          <c:marker>
            <c:symbol val="circle"/>
            <c:size val="8"/>
            <c:spPr>
              <a:solidFill>
                <a:schemeClr val="accent2">
                  <a:lumMod val="60000"/>
                </a:schemeClr>
              </a:solidFill>
              <a:ln w="9525">
                <a:solidFill>
                  <a:schemeClr val="accent2">
                    <a:lumMod val="60000"/>
                  </a:schemeClr>
                </a:solidFill>
              </a:ln>
              <a:effectLst/>
            </c:spPr>
          </c:marker>
          <c:dPt>
            <c:idx val="4"/>
            <c:marker>
              <c:spPr>
                <a:solidFill>
                  <a:schemeClr val="accent2">
                    <a:lumMod val="60000"/>
                  </a:schemeClr>
                </a:solidFill>
                <a:ln w="9525">
                  <a:solidFill>
                    <a:schemeClr val="accent2">
                      <a:lumMod val="60000"/>
                    </a:schemeClr>
                  </a:solidFill>
                </a:ln>
                <a:effectLst/>
              </c:spPr>
            </c:marker>
            <c:bubble3D val="0"/>
            <c:spPr>
              <a:ln w="25400" cap="rnd">
                <a:noFill/>
                <a:round/>
              </a:ln>
              <a:effectLst/>
            </c:spPr>
          </c:dPt>
          <c:dPt>
            <c:idx val="6"/>
            <c:marker>
              <c:spPr>
                <a:solidFill>
                  <a:schemeClr val="accent2">
                    <a:lumMod val="60000"/>
                  </a:schemeClr>
                </a:solidFill>
                <a:ln w="9525">
                  <a:solidFill>
                    <a:schemeClr val="accent2">
                      <a:lumMod val="60000"/>
                    </a:schemeClr>
                  </a:solidFill>
                </a:ln>
                <a:effectLst/>
              </c:spPr>
            </c:marker>
            <c:bubble3D val="0"/>
            <c:spPr>
              <a:ln w="25400" cap="rnd">
                <a:noFill/>
                <a:round/>
              </a:ln>
              <a:effectLst/>
            </c:spPr>
          </c:dPt>
          <c:xVal>
            <c:numRef>
              <c:f>'[5-15-13 Trehalose Release.xlsx]Sheet1'!$B$4:$B$15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'[5-15-13 Trehalose Release.xlsx]Sheet1'!$R$4:$R$15</c:f>
              <c:numCache>
                <c:formatCode>General</c:formatCode>
                <c:ptCount val="12"/>
                <c:pt idx="0">
                  <c:v>24</c:v>
                </c:pt>
                <c:pt idx="1">
                  <c:v>39</c:v>
                </c:pt>
                <c:pt idx="2">
                  <c:v>47</c:v>
                </c:pt>
                <c:pt idx="3">
                  <c:v>55</c:v>
                </c:pt>
                <c:pt idx="4">
                  <c:v>59</c:v>
                </c:pt>
                <c:pt idx="5">
                  <c:v>64</c:v>
                </c:pt>
                <c:pt idx="6">
                  <c:v>78</c:v>
                </c:pt>
                <c:pt idx="7">
                  <c:v>84</c:v>
                </c:pt>
                <c:pt idx="8">
                  <c:v>96</c:v>
                </c:pt>
                <c:pt idx="9">
                  <c:v>99</c:v>
                </c:pt>
                <c:pt idx="10">
                  <c:v>100</c:v>
                </c:pt>
                <c:pt idx="11">
                  <c:v>98</c:v>
                </c:pt>
              </c:numCache>
            </c:numRef>
          </c:yVal>
          <c:smooth val="0"/>
        </c:ser>
        <c:dLbls>
          <c:showLegendKey val="0"/>
          <c:showVal val="0"/>
          <c:showCatName val="0"/>
          <c:showSerName val="0"/>
          <c:showPercent val="0"/>
          <c:showBubbleSize val="0"/>
        </c:dLbls>
        <c:axId val="243042944"/>
        <c:axId val="251233408"/>
      </c:scatterChart>
      <c:valAx>
        <c:axId val="243042944"/>
        <c:scaling>
          <c:orientation val="minMax"/>
          <c:max val="8"/>
          <c:min val="0"/>
        </c:scaling>
        <c:delete val="0"/>
        <c:axPos val="b"/>
        <c:title>
          <c:tx>
            <c:rich>
              <a:bodyPr rot="0" vert="horz"/>
              <a:lstStyle/>
              <a:p>
                <a:pPr>
                  <a:defRPr sz="4000" b="1"/>
                </a:pPr>
                <a:r>
                  <a:rPr lang="en-US" sz="4000" b="1" dirty="0"/>
                  <a:t>Time (Hours)</a:t>
                </a:r>
              </a:p>
            </c:rich>
          </c:tx>
          <c:layout>
            <c:manualLayout>
              <c:xMode val="edge"/>
              <c:yMode val="edge"/>
              <c:x val="0.43000950827304324"/>
              <c:y val="0.90872564620484308"/>
            </c:manualLayout>
          </c:layout>
          <c:overlay val="0"/>
          <c:spPr>
            <a:noFill/>
            <a:ln>
              <a:noFill/>
            </a:ln>
            <a:effectLst/>
          </c:spPr>
        </c:title>
        <c:numFmt formatCode="General" sourceLinked="1"/>
        <c:majorTickMark val="cross"/>
        <c:minorTickMark val="none"/>
        <c:tickLblPos val="nextTo"/>
        <c:spPr>
          <a:noFill/>
          <a:ln w="9525" cap="flat" cmpd="sng" algn="ctr">
            <a:solidFill>
              <a:sysClr val="windowText" lastClr="000000"/>
            </a:solidFill>
            <a:round/>
          </a:ln>
          <a:effectLst/>
        </c:spPr>
        <c:txPr>
          <a:bodyPr rot="-60000000" vert="horz"/>
          <a:lstStyle/>
          <a:p>
            <a:pPr>
              <a:defRPr sz="2400" b="1">
                <a:solidFill>
                  <a:schemeClr val="tx1"/>
                </a:solidFill>
              </a:defRPr>
            </a:pPr>
            <a:endParaRPr lang="en-US"/>
          </a:p>
        </c:txPr>
        <c:crossAx val="251233408"/>
        <c:crosses val="autoZero"/>
        <c:crossBetween val="midCat"/>
        <c:majorUnit val="1"/>
      </c:valAx>
      <c:valAx>
        <c:axId val="251233408"/>
        <c:scaling>
          <c:orientation val="minMax"/>
          <c:max val="105"/>
          <c:min val="0"/>
        </c:scaling>
        <c:delete val="0"/>
        <c:axPos val="l"/>
        <c:majorGridlines>
          <c:spPr>
            <a:ln w="12700" cap="flat" cmpd="sng" algn="ctr">
              <a:solidFill>
                <a:schemeClr val="bg1">
                  <a:lumMod val="65000"/>
                </a:schemeClr>
              </a:solidFill>
              <a:round/>
            </a:ln>
            <a:effectLst/>
          </c:spPr>
        </c:majorGridlines>
        <c:title>
          <c:tx>
            <c:rich>
              <a:bodyPr rot="-5400000" vert="horz"/>
              <a:lstStyle/>
              <a:p>
                <a:pPr>
                  <a:defRPr sz="4000" b="1"/>
                </a:pPr>
                <a:r>
                  <a:rPr lang="en-US" sz="4000" b="1" dirty="0"/>
                  <a:t>Trehalose Mass Release (%)</a:t>
                </a:r>
              </a:p>
            </c:rich>
          </c:tx>
          <c:layout>
            <c:manualLayout>
              <c:xMode val="edge"/>
              <c:yMode val="edge"/>
              <c:x val="1.5385683257446265E-2"/>
              <c:y val="6.1431066163898256E-2"/>
            </c:manualLayout>
          </c:layout>
          <c:overlay val="0"/>
          <c:spPr>
            <a:noFill/>
            <a:ln>
              <a:noFill/>
            </a:ln>
            <a:effectLst/>
          </c:spPr>
        </c:title>
        <c:numFmt formatCode="#,##0" sourceLinked="0"/>
        <c:majorTickMark val="none"/>
        <c:minorTickMark val="none"/>
        <c:tickLblPos val="nextTo"/>
        <c:spPr>
          <a:noFill/>
          <a:ln>
            <a:solidFill>
              <a:sysClr val="windowText" lastClr="000000"/>
            </a:solidFill>
          </a:ln>
          <a:effectLst/>
        </c:spPr>
        <c:txPr>
          <a:bodyPr rot="-60000000" vert="horz"/>
          <a:lstStyle/>
          <a:p>
            <a:pPr>
              <a:defRPr sz="2400" b="1"/>
            </a:pPr>
            <a:endParaRPr lang="en-US"/>
          </a:p>
        </c:txPr>
        <c:crossAx val="243042944"/>
        <c:crosses val="autoZero"/>
        <c:crossBetween val="midCat"/>
        <c:majorUnit val="10"/>
      </c:valAx>
      <c:spPr>
        <a:noFill/>
        <a:ln w="12700">
          <a:solidFill>
            <a:schemeClr val="tx1"/>
          </a:solidFill>
        </a:ln>
        <a:effectLst/>
      </c:spPr>
    </c:plotArea>
    <c:legend>
      <c:legendPos val="r"/>
      <c:layout>
        <c:manualLayout>
          <c:xMode val="edge"/>
          <c:yMode val="edge"/>
          <c:x val="0.28814687894211977"/>
          <c:y val="0.7284640181653208"/>
          <c:w val="0.67104778817395272"/>
          <c:h val="0.11159153040613379"/>
        </c:manualLayout>
      </c:layout>
      <c:overlay val="0"/>
      <c:spPr>
        <a:solidFill>
          <a:sysClr val="window" lastClr="FFFFFF"/>
        </a:solidFill>
        <a:ln w="12700">
          <a:solidFill>
            <a:schemeClr val="tx1"/>
          </a:solidFill>
        </a:ln>
        <a:effectLst/>
      </c:spPr>
      <c:txPr>
        <a:bodyPr rot="0" vert="horz"/>
        <a:lstStyle/>
        <a:p>
          <a:pPr>
            <a:defRPr sz="2400" b="1"/>
          </a:pPr>
          <a:endParaRPr lang="en-US"/>
        </a:p>
      </c:txPr>
    </c:legend>
    <c:plotVisOnly val="1"/>
    <c:dispBlanksAs val="gap"/>
    <c:showDLblsOverMax val="0"/>
  </c:chart>
  <c:spPr>
    <a:solidFill>
      <a:schemeClr val="bg1"/>
    </a:solidFill>
    <a:ln w="9525" cap="flat" cmpd="sng" algn="ctr">
      <a:noFill/>
      <a:round/>
    </a:ln>
    <a:effectLst/>
  </c:spPr>
  <c:txPr>
    <a:bodyPr/>
    <a:lstStyle/>
    <a:p>
      <a:pPr>
        <a:defRPr sz="1600">
          <a:solidFill>
            <a:sysClr val="windowText" lastClr="000000"/>
          </a:solidFil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980870020964362"/>
          <c:y val="9.6015341832270965E-2"/>
          <c:w val="0.78501151389095236"/>
          <c:h val="0.74193606007582391"/>
        </c:manualLayout>
      </c:layout>
      <c:scatterChart>
        <c:scatterStyle val="lineMarker"/>
        <c:varyColors val="0"/>
        <c:ser>
          <c:idx val="1"/>
          <c:order val="0"/>
          <c:tx>
            <c:v>M/T - 4 - DI Water</c:v>
          </c:tx>
          <c:spPr>
            <a:ln w="25400" cap="rnd">
              <a:noFill/>
              <a:round/>
            </a:ln>
            <a:effectLst/>
          </c:spPr>
          <c:marker>
            <c:symbol val="circle"/>
            <c:size val="12"/>
            <c:spPr>
              <a:solidFill>
                <a:srgbClr val="005BD3">
                  <a:lumMod val="60000"/>
                  <a:lumOff val="40000"/>
                </a:srgbClr>
              </a:solidFill>
              <a:ln w="28575">
                <a:solidFill>
                  <a:srgbClr val="68007F">
                    <a:lumMod val="75000"/>
                  </a:srgbClr>
                </a:solidFill>
              </a:ln>
              <a:effectLst/>
            </c:spPr>
          </c:marker>
          <c:errBars>
            <c:errDir val="y"/>
            <c:errBarType val="both"/>
            <c:errValType val="cust"/>
            <c:noEndCap val="0"/>
            <c:plus>
              <c:numRef>
                <c:f>#REF!</c:f>
                <c:numCache>
                  <c:formatCode>General</c:formatCode>
                  <c:ptCount val="1"/>
                  <c:pt idx="0">
                    <c:v>1</c:v>
                  </c:pt>
                </c:numCache>
              </c:numRef>
            </c:plus>
            <c:minus>
              <c:numRef>
                <c:f>#REF!</c:f>
                <c:numCache>
                  <c:formatCode>General</c:formatCode>
                  <c:ptCount val="1"/>
                  <c:pt idx="0">
                    <c:v>1</c:v>
                  </c:pt>
                </c:numCache>
              </c:numRef>
            </c:minus>
            <c:spPr>
              <a:noFill/>
              <a:ln w="9525" cap="flat" cmpd="sng" algn="ctr">
                <a:solidFill>
                  <a:schemeClr val="tx1">
                    <a:lumMod val="65000"/>
                    <a:lumOff val="35000"/>
                  </a:schemeClr>
                </a:solidFill>
                <a:round/>
              </a:ln>
              <a:effectLst/>
            </c:spPr>
          </c:errBars>
          <c:xVal>
            <c:numRef>
              <c:f>Sheet2!$N$4:$N$15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Sheet2!$O$4:$O$15</c:f>
              <c:numCache>
                <c:formatCode>General</c:formatCode>
                <c:ptCount val="12"/>
                <c:pt idx="0">
                  <c:v>30</c:v>
                </c:pt>
                <c:pt idx="1">
                  <c:v>38</c:v>
                </c:pt>
                <c:pt idx="2">
                  <c:v>44</c:v>
                </c:pt>
                <c:pt idx="3">
                  <c:v>49</c:v>
                </c:pt>
                <c:pt idx="4">
                  <c:v>59</c:v>
                </c:pt>
                <c:pt idx="5">
                  <c:v>67</c:v>
                </c:pt>
                <c:pt idx="6">
                  <c:v>79</c:v>
                </c:pt>
                <c:pt idx="7">
                  <c:v>88</c:v>
                </c:pt>
                <c:pt idx="8">
                  <c:v>92</c:v>
                </c:pt>
                <c:pt idx="9">
                  <c:v>100</c:v>
                </c:pt>
                <c:pt idx="10">
                  <c:v>99</c:v>
                </c:pt>
                <c:pt idx="11">
                  <c:v>98</c:v>
                </c:pt>
              </c:numCache>
            </c:numRef>
          </c:yVal>
          <c:smooth val="0"/>
        </c:ser>
        <c:ser>
          <c:idx val="2"/>
          <c:order val="1"/>
          <c:tx>
            <c:v>M/T - 4 - Artificial Lacrimal Solution</c:v>
          </c:tx>
          <c:spPr>
            <a:ln w="25400" cap="rnd">
              <a:noFill/>
              <a:round/>
            </a:ln>
            <a:effectLst/>
          </c:spPr>
          <c:marker>
            <c:symbol val="square"/>
            <c:size val="12"/>
            <c:spPr>
              <a:solidFill>
                <a:srgbClr val="FF9933"/>
              </a:solidFill>
              <a:ln w="28575">
                <a:solidFill>
                  <a:srgbClr val="00349E">
                    <a:lumMod val="75000"/>
                  </a:srgbClr>
                </a:solidFill>
              </a:ln>
              <a:effectLst/>
            </c:spPr>
          </c:marker>
          <c:errBars>
            <c:errDir val="y"/>
            <c:errBarType val="both"/>
            <c:errValType val="cust"/>
            <c:noEndCap val="0"/>
            <c:plus>
              <c:numRef>
                <c:f>Sheet2!$H$4:$H$15</c:f>
                <c:numCache>
                  <c:formatCode>General</c:formatCode>
                  <c:ptCount val="12"/>
                  <c:pt idx="0">
                    <c:v>8</c:v>
                  </c:pt>
                  <c:pt idx="1">
                    <c:v>6</c:v>
                  </c:pt>
                  <c:pt idx="2">
                    <c:v>7</c:v>
                  </c:pt>
                  <c:pt idx="3">
                    <c:v>5</c:v>
                  </c:pt>
                  <c:pt idx="4">
                    <c:v>6</c:v>
                  </c:pt>
                  <c:pt idx="5">
                    <c:v>4</c:v>
                  </c:pt>
                  <c:pt idx="6">
                    <c:v>5</c:v>
                  </c:pt>
                  <c:pt idx="7">
                    <c:v>8</c:v>
                  </c:pt>
                  <c:pt idx="8">
                    <c:v>3</c:v>
                  </c:pt>
                  <c:pt idx="9">
                    <c:v>4</c:v>
                  </c:pt>
                  <c:pt idx="10">
                    <c:v>2</c:v>
                  </c:pt>
                  <c:pt idx="11">
                    <c:v>1</c:v>
                  </c:pt>
                </c:numCache>
              </c:numRef>
            </c:plus>
            <c:minus>
              <c:numRef>
                <c:f>Sheet2!$H$4:$H$15</c:f>
                <c:numCache>
                  <c:formatCode>General</c:formatCode>
                  <c:ptCount val="12"/>
                  <c:pt idx="0">
                    <c:v>8</c:v>
                  </c:pt>
                  <c:pt idx="1">
                    <c:v>6</c:v>
                  </c:pt>
                  <c:pt idx="2">
                    <c:v>7</c:v>
                  </c:pt>
                  <c:pt idx="3">
                    <c:v>5</c:v>
                  </c:pt>
                  <c:pt idx="4">
                    <c:v>6</c:v>
                  </c:pt>
                  <c:pt idx="5">
                    <c:v>4</c:v>
                  </c:pt>
                  <c:pt idx="6">
                    <c:v>5</c:v>
                  </c:pt>
                  <c:pt idx="7">
                    <c:v>8</c:v>
                  </c:pt>
                  <c:pt idx="8">
                    <c:v>3</c:v>
                  </c:pt>
                  <c:pt idx="9">
                    <c:v>4</c:v>
                  </c:pt>
                  <c:pt idx="10">
                    <c:v>2</c:v>
                  </c:pt>
                  <c:pt idx="11">
                    <c:v>1</c:v>
                  </c:pt>
                </c:numCache>
              </c:numRef>
            </c:minus>
            <c:spPr>
              <a:noFill/>
              <a:ln w="9525" cap="flat" cmpd="sng" algn="ctr">
                <a:solidFill>
                  <a:schemeClr val="tx1">
                    <a:lumMod val="65000"/>
                    <a:lumOff val="35000"/>
                  </a:schemeClr>
                </a:solidFill>
                <a:round/>
              </a:ln>
              <a:effectLst/>
            </c:spPr>
          </c:errBars>
          <c:xVal>
            <c:numRef>
              <c:f>Sheet2!$N$4:$N$15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Sheet2!$G$4:$G$15</c:f>
              <c:numCache>
                <c:formatCode>General</c:formatCode>
                <c:ptCount val="12"/>
                <c:pt idx="0">
                  <c:v>42</c:v>
                </c:pt>
                <c:pt idx="1">
                  <c:v>50</c:v>
                </c:pt>
                <c:pt idx="2">
                  <c:v>48</c:v>
                </c:pt>
                <c:pt idx="3">
                  <c:v>56</c:v>
                </c:pt>
                <c:pt idx="4">
                  <c:v>61</c:v>
                </c:pt>
                <c:pt idx="5">
                  <c:v>72</c:v>
                </c:pt>
                <c:pt idx="6">
                  <c:v>84</c:v>
                </c:pt>
                <c:pt idx="7">
                  <c:v>86</c:v>
                </c:pt>
                <c:pt idx="8">
                  <c:v>94</c:v>
                </c:pt>
                <c:pt idx="9">
                  <c:v>96</c:v>
                </c:pt>
                <c:pt idx="10">
                  <c:v>100</c:v>
                </c:pt>
                <c:pt idx="11">
                  <c:v>100</c:v>
                </c:pt>
              </c:numCache>
            </c:numRef>
          </c:yVal>
          <c:smooth val="0"/>
        </c:ser>
        <c:ser>
          <c:idx val="3"/>
          <c:order val="2"/>
          <c:tx>
            <c:v>M/T - 4 - Sterile Saline</c:v>
          </c:tx>
          <c:spPr>
            <a:ln w="25400" cap="rnd">
              <a:noFill/>
              <a:round/>
            </a:ln>
            <a:effectLst/>
          </c:spPr>
          <c:marker>
            <c:symbol val="triangle"/>
            <c:size val="12"/>
            <c:spPr>
              <a:solidFill>
                <a:srgbClr val="FFFF00"/>
              </a:solidFill>
              <a:ln w="28575">
                <a:solidFill>
                  <a:sysClr val="windowText" lastClr="000000"/>
                </a:solidFill>
              </a:ln>
              <a:effectLst/>
            </c:spPr>
          </c:marker>
          <c:errBars>
            <c:errDir val="y"/>
            <c:errBarType val="both"/>
            <c:errValType val="cust"/>
            <c:noEndCap val="0"/>
            <c:plus>
              <c:numRef>
                <c:f>Sheet2!$L$4:$L$15</c:f>
                <c:numCache>
                  <c:formatCode>General</c:formatCode>
                  <c:ptCount val="12"/>
                  <c:pt idx="0">
                    <c:v>12</c:v>
                  </c:pt>
                  <c:pt idx="1">
                    <c:v>6</c:v>
                  </c:pt>
                  <c:pt idx="2">
                    <c:v>4</c:v>
                  </c:pt>
                  <c:pt idx="3">
                    <c:v>8</c:v>
                  </c:pt>
                  <c:pt idx="4">
                    <c:v>1</c:v>
                  </c:pt>
                  <c:pt idx="5">
                    <c:v>6</c:v>
                  </c:pt>
                  <c:pt idx="6">
                    <c:v>8</c:v>
                  </c:pt>
                  <c:pt idx="7">
                    <c:v>7</c:v>
                  </c:pt>
                  <c:pt idx="8">
                    <c:v>2</c:v>
                  </c:pt>
                  <c:pt idx="9">
                    <c:v>3</c:v>
                  </c:pt>
                  <c:pt idx="10">
                    <c:v>4</c:v>
                  </c:pt>
                  <c:pt idx="11">
                    <c:v>1</c:v>
                  </c:pt>
                </c:numCache>
              </c:numRef>
            </c:plus>
            <c:minus>
              <c:numRef>
                <c:f>Sheet2!$L$4:$L$15</c:f>
                <c:numCache>
                  <c:formatCode>General</c:formatCode>
                  <c:ptCount val="12"/>
                  <c:pt idx="0">
                    <c:v>12</c:v>
                  </c:pt>
                  <c:pt idx="1">
                    <c:v>6</c:v>
                  </c:pt>
                  <c:pt idx="2">
                    <c:v>4</c:v>
                  </c:pt>
                  <c:pt idx="3">
                    <c:v>8</c:v>
                  </c:pt>
                  <c:pt idx="4">
                    <c:v>1</c:v>
                  </c:pt>
                  <c:pt idx="5">
                    <c:v>6</c:v>
                  </c:pt>
                  <c:pt idx="6">
                    <c:v>8</c:v>
                  </c:pt>
                  <c:pt idx="7">
                    <c:v>7</c:v>
                  </c:pt>
                  <c:pt idx="8">
                    <c:v>2</c:v>
                  </c:pt>
                  <c:pt idx="9">
                    <c:v>3</c:v>
                  </c:pt>
                  <c:pt idx="10">
                    <c:v>4</c:v>
                  </c:pt>
                  <c:pt idx="11">
                    <c:v>1</c:v>
                  </c:pt>
                </c:numCache>
              </c:numRef>
            </c:minus>
            <c:spPr>
              <a:noFill/>
              <a:ln w="9525" cap="flat" cmpd="sng" algn="ctr">
                <a:solidFill>
                  <a:schemeClr val="tx1">
                    <a:lumMod val="65000"/>
                    <a:lumOff val="35000"/>
                  </a:schemeClr>
                </a:solidFill>
                <a:round/>
              </a:ln>
              <a:effectLst/>
            </c:spPr>
          </c:errBars>
          <c:xVal>
            <c:numRef>
              <c:f>Sheet2!$J$4:$J$15</c:f>
              <c:numCache>
                <c:formatCode>General</c:formatCode>
                <c:ptCount val="12"/>
                <c:pt idx="0">
                  <c:v>0.16666666666666666</c:v>
                </c:pt>
                <c:pt idx="1">
                  <c:v>0.33300000000000002</c:v>
                </c:pt>
                <c:pt idx="2">
                  <c:v>0.5</c:v>
                </c:pt>
                <c:pt idx="3">
                  <c:v>0.75</c:v>
                </c:pt>
                <c:pt idx="4">
                  <c:v>1</c:v>
                </c:pt>
                <c:pt idx="5">
                  <c:v>2</c:v>
                </c:pt>
                <c:pt idx="6">
                  <c:v>3</c:v>
                </c:pt>
                <c:pt idx="7">
                  <c:v>4</c:v>
                </c:pt>
                <c:pt idx="8">
                  <c:v>5</c:v>
                </c:pt>
                <c:pt idx="9">
                  <c:v>6</c:v>
                </c:pt>
                <c:pt idx="10">
                  <c:v>7</c:v>
                </c:pt>
                <c:pt idx="11">
                  <c:v>8</c:v>
                </c:pt>
              </c:numCache>
            </c:numRef>
          </c:xVal>
          <c:yVal>
            <c:numRef>
              <c:f>Sheet2!$K$4:$K$15</c:f>
              <c:numCache>
                <c:formatCode>General</c:formatCode>
                <c:ptCount val="12"/>
                <c:pt idx="0">
                  <c:v>32</c:v>
                </c:pt>
                <c:pt idx="1">
                  <c:v>44</c:v>
                </c:pt>
                <c:pt idx="2">
                  <c:v>46</c:v>
                </c:pt>
                <c:pt idx="3">
                  <c:v>52</c:v>
                </c:pt>
                <c:pt idx="4">
                  <c:v>66</c:v>
                </c:pt>
                <c:pt idx="5">
                  <c:v>69</c:v>
                </c:pt>
                <c:pt idx="6">
                  <c:v>88</c:v>
                </c:pt>
                <c:pt idx="7">
                  <c:v>86</c:v>
                </c:pt>
                <c:pt idx="8">
                  <c:v>92</c:v>
                </c:pt>
                <c:pt idx="9">
                  <c:v>101</c:v>
                </c:pt>
                <c:pt idx="10">
                  <c:v>100</c:v>
                </c:pt>
                <c:pt idx="11">
                  <c:v>99</c:v>
                </c:pt>
              </c:numCache>
            </c:numRef>
          </c:yVal>
          <c:smooth val="0"/>
        </c:ser>
        <c:dLbls>
          <c:showLegendKey val="0"/>
          <c:showVal val="0"/>
          <c:showCatName val="0"/>
          <c:showSerName val="0"/>
          <c:showPercent val="0"/>
          <c:showBubbleSize val="0"/>
        </c:dLbls>
        <c:axId val="244612096"/>
        <c:axId val="245027200"/>
      </c:scatterChart>
      <c:valAx>
        <c:axId val="244612096"/>
        <c:scaling>
          <c:orientation val="minMax"/>
        </c:scaling>
        <c:delete val="0"/>
        <c:axPos val="b"/>
        <c:title>
          <c:tx>
            <c:rich>
              <a:bodyPr rot="0" vert="horz"/>
              <a:lstStyle/>
              <a:p>
                <a:pPr>
                  <a:defRPr sz="4000"/>
                </a:pPr>
                <a:r>
                  <a:rPr lang="en-US" sz="4000" dirty="0"/>
                  <a:t>Time (Hours)</a:t>
                </a:r>
              </a:p>
            </c:rich>
          </c:tx>
          <c:layout>
            <c:manualLayout>
              <c:xMode val="edge"/>
              <c:yMode val="edge"/>
              <c:x val="0.42152829363310718"/>
              <c:y val="0.90744255926342543"/>
            </c:manualLayout>
          </c:layout>
          <c:overlay val="0"/>
          <c:spPr>
            <a:noFill/>
            <a:ln>
              <a:noFill/>
            </a:ln>
            <a:effectLst/>
          </c:spPr>
        </c:title>
        <c:numFmt formatCode="General" sourceLinked="1"/>
        <c:majorTickMark val="cross"/>
        <c:minorTickMark val="none"/>
        <c:tickLblPos val="nextTo"/>
        <c:spPr>
          <a:noFill/>
          <a:ln w="9525" cap="flat" cmpd="sng" algn="ctr">
            <a:solidFill>
              <a:schemeClr val="tx1"/>
            </a:solidFill>
            <a:round/>
          </a:ln>
          <a:effectLst/>
        </c:spPr>
        <c:txPr>
          <a:bodyPr rot="-60000000" vert="horz"/>
          <a:lstStyle/>
          <a:p>
            <a:pPr>
              <a:defRPr sz="2400"/>
            </a:pPr>
            <a:endParaRPr lang="en-US"/>
          </a:p>
        </c:txPr>
        <c:crossAx val="245027200"/>
        <c:crosses val="autoZero"/>
        <c:crossBetween val="midCat"/>
      </c:valAx>
      <c:valAx>
        <c:axId val="245027200"/>
        <c:scaling>
          <c:orientation val="minMax"/>
          <c:max val="100"/>
          <c:min val="0"/>
        </c:scaling>
        <c:delete val="0"/>
        <c:axPos val="l"/>
        <c:majorGridlines>
          <c:spPr>
            <a:ln w="9525" cap="flat" cmpd="sng" algn="ctr">
              <a:solidFill>
                <a:schemeClr val="bg1">
                  <a:lumMod val="65000"/>
                </a:schemeClr>
              </a:solidFill>
              <a:round/>
            </a:ln>
            <a:effectLst/>
          </c:spPr>
        </c:majorGridlines>
        <c:title>
          <c:tx>
            <c:rich>
              <a:bodyPr rot="-5400000" vert="horz"/>
              <a:lstStyle/>
              <a:p>
                <a:pPr>
                  <a:defRPr sz="4000"/>
                </a:pPr>
                <a:r>
                  <a:rPr lang="en-US" sz="4000" dirty="0" smtClean="0"/>
                  <a:t>Trehalose Mass Released (%)</a:t>
                </a:r>
                <a:endParaRPr lang="en-US" sz="4000" dirty="0"/>
              </a:p>
            </c:rich>
          </c:tx>
          <c:layout/>
          <c:overlay val="0"/>
          <c:spPr>
            <a:noFill/>
            <a:ln>
              <a:noFill/>
            </a:ln>
            <a:effectLst/>
          </c:spPr>
        </c:title>
        <c:numFmt formatCode="General" sourceLinked="1"/>
        <c:majorTickMark val="cross"/>
        <c:minorTickMark val="none"/>
        <c:tickLblPos val="nextTo"/>
        <c:spPr>
          <a:noFill/>
          <a:ln w="9525" cap="flat" cmpd="sng" algn="ctr">
            <a:solidFill>
              <a:schemeClr val="tx1"/>
            </a:solidFill>
            <a:round/>
          </a:ln>
          <a:effectLst/>
        </c:spPr>
        <c:txPr>
          <a:bodyPr rot="-60000000" vert="horz"/>
          <a:lstStyle/>
          <a:p>
            <a:pPr>
              <a:defRPr sz="2400"/>
            </a:pPr>
            <a:endParaRPr lang="en-US"/>
          </a:p>
        </c:txPr>
        <c:crossAx val="244612096"/>
        <c:crosses val="autoZero"/>
        <c:crossBetween val="midCat"/>
        <c:majorUnit val="10"/>
      </c:valAx>
      <c:spPr>
        <a:noFill/>
        <a:ln w="9525">
          <a:solidFill>
            <a:schemeClr val="tx1"/>
          </a:solidFill>
        </a:ln>
        <a:effectLst/>
      </c:spPr>
    </c:plotArea>
    <c:legend>
      <c:legendPos val="r"/>
      <c:layout>
        <c:manualLayout>
          <c:xMode val="edge"/>
          <c:yMode val="edge"/>
          <c:x val="0.40060169365621751"/>
          <c:y val="0.52422561763112951"/>
          <c:w val="0.52177777777777778"/>
          <c:h val="0.26041083406240889"/>
        </c:manualLayout>
      </c:layout>
      <c:overlay val="0"/>
      <c:spPr>
        <a:solidFill>
          <a:schemeClr val="bg1"/>
        </a:solidFill>
        <a:ln w="9525">
          <a:solidFill>
            <a:schemeClr val="tx1"/>
          </a:solidFill>
        </a:ln>
        <a:effectLst/>
      </c:spPr>
      <c:txPr>
        <a:bodyPr rot="0" vert="horz"/>
        <a:lstStyle/>
        <a:p>
          <a:pPr>
            <a:defRPr sz="2400"/>
          </a:pPr>
          <a:endParaRPr lang="en-US"/>
        </a:p>
      </c:txPr>
    </c:legend>
    <c:plotVisOnly val="1"/>
    <c:dispBlanksAs val="gap"/>
    <c:showDLblsOverMax val="0"/>
  </c:chart>
  <c:spPr>
    <a:solidFill>
      <a:schemeClr val="bg1"/>
    </a:solidFill>
    <a:ln w="9525" cap="flat" cmpd="sng" algn="ctr">
      <a:noFill/>
      <a:round/>
    </a:ln>
    <a:effectLst/>
  </c:spPr>
  <c:txPr>
    <a:bodyPr/>
    <a:lstStyle/>
    <a:p>
      <a:pPr>
        <a:defRPr sz="1600" b="1">
          <a:solidFill>
            <a:sysClr val="windowText" lastClr="000000"/>
          </a:solidFill>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417514732828204"/>
          <c:y val="5.2270940090821984E-2"/>
          <c:w val="0.80352370458409683"/>
          <c:h val="0.78491545766054904"/>
        </c:manualLayout>
      </c:layout>
      <c:scatterChart>
        <c:scatterStyle val="lineMarker"/>
        <c:varyColors val="0"/>
        <c:ser>
          <c:idx val="2"/>
          <c:order val="0"/>
          <c:tx>
            <c:strRef>
              <c:f>'[7-15-13 Trehalose Release File Sent to DRP and MEB (1).xlsx]Sheet2'!$B$21</c:f>
              <c:strCache>
                <c:ptCount val="1"/>
                <c:pt idx="0">
                  <c:v>M/T - 2 - Microfluidic Device (n = 3)</c:v>
                </c:pt>
              </c:strCache>
            </c:strRef>
          </c:tx>
          <c:spPr>
            <a:ln w="25400" cap="rnd">
              <a:noFill/>
              <a:round/>
            </a:ln>
            <a:effectLst/>
          </c:spPr>
          <c:marker>
            <c:symbol val="square"/>
            <c:size val="12"/>
            <c:spPr>
              <a:solidFill>
                <a:srgbClr val="FF0000"/>
              </a:solidFill>
              <a:ln w="9525">
                <a:solidFill>
                  <a:schemeClr val="tx1"/>
                </a:solidFill>
              </a:ln>
              <a:effectLst/>
            </c:spPr>
          </c:marker>
          <c:errBars>
            <c:errDir val="y"/>
            <c:errBarType val="both"/>
            <c:errValType val="cust"/>
            <c:noEndCap val="0"/>
            <c:plus>
              <c:numRef>
                <c:f>'[7-15-13 Trehalose Release File Sent to DRP and MEB (1).xlsx]Sheet2'!$D$24:$D$29</c:f>
                <c:numCache>
                  <c:formatCode>General</c:formatCode>
                  <c:ptCount val="6"/>
                  <c:pt idx="0">
                    <c:v>12</c:v>
                  </c:pt>
                  <c:pt idx="1">
                    <c:v>10</c:v>
                  </c:pt>
                  <c:pt idx="2">
                    <c:v>16</c:v>
                  </c:pt>
                  <c:pt idx="3">
                    <c:v>4</c:v>
                  </c:pt>
                  <c:pt idx="4">
                    <c:v>3</c:v>
                  </c:pt>
                  <c:pt idx="5">
                    <c:v>4</c:v>
                  </c:pt>
                </c:numCache>
              </c:numRef>
            </c:plus>
            <c:minus>
              <c:numRef>
                <c:f>'[7-15-13 Trehalose Release File Sent to DRP and MEB (1).xlsx]Sheet2'!$D$24:$D$29</c:f>
                <c:numCache>
                  <c:formatCode>General</c:formatCode>
                  <c:ptCount val="6"/>
                  <c:pt idx="0">
                    <c:v>12</c:v>
                  </c:pt>
                  <c:pt idx="1">
                    <c:v>10</c:v>
                  </c:pt>
                  <c:pt idx="2">
                    <c:v>16</c:v>
                  </c:pt>
                  <c:pt idx="3">
                    <c:v>4</c:v>
                  </c:pt>
                  <c:pt idx="4">
                    <c:v>3</c:v>
                  </c:pt>
                  <c:pt idx="5">
                    <c:v>4</c:v>
                  </c:pt>
                </c:numCache>
              </c:numRef>
            </c:minus>
            <c:spPr>
              <a:noFill/>
              <a:ln w="9525" cap="flat" cmpd="sng" algn="ctr">
                <a:solidFill>
                  <a:schemeClr val="tx1">
                    <a:lumMod val="65000"/>
                    <a:lumOff val="35000"/>
                  </a:schemeClr>
                </a:solidFill>
                <a:round/>
              </a:ln>
              <a:effectLst/>
            </c:spPr>
          </c:errBars>
          <c:xVal>
            <c:numRef>
              <c:f>'[7-15-13 Trehalose Release File Sent to DRP and MEB (1).xlsx]Sheet2'!$B$23:$B$28</c:f>
              <c:numCache>
                <c:formatCode>General</c:formatCode>
                <c:ptCount val="6"/>
                <c:pt idx="0">
                  <c:v>1.5</c:v>
                </c:pt>
                <c:pt idx="1">
                  <c:v>2.5</c:v>
                </c:pt>
                <c:pt idx="2">
                  <c:v>5</c:v>
                </c:pt>
                <c:pt idx="3">
                  <c:v>8</c:v>
                </c:pt>
                <c:pt idx="4">
                  <c:v>14</c:v>
                </c:pt>
                <c:pt idx="5">
                  <c:v>16</c:v>
                </c:pt>
              </c:numCache>
            </c:numRef>
          </c:xVal>
          <c:yVal>
            <c:numRef>
              <c:f>'[7-15-13 Trehalose Release File Sent to DRP and MEB (1).xlsx]Sheet2'!$C$23:$C$28</c:f>
              <c:numCache>
                <c:formatCode>General</c:formatCode>
                <c:ptCount val="6"/>
                <c:pt idx="0">
                  <c:v>43</c:v>
                </c:pt>
                <c:pt idx="1">
                  <c:v>56</c:v>
                </c:pt>
                <c:pt idx="2">
                  <c:v>76</c:v>
                </c:pt>
                <c:pt idx="3">
                  <c:v>92</c:v>
                </c:pt>
                <c:pt idx="4">
                  <c:v>99</c:v>
                </c:pt>
                <c:pt idx="5">
                  <c:v>100</c:v>
                </c:pt>
              </c:numCache>
            </c:numRef>
          </c:yVal>
          <c:smooth val="0"/>
        </c:ser>
        <c:ser>
          <c:idx val="1"/>
          <c:order val="1"/>
          <c:tx>
            <c:strRef>
              <c:f>'[7-15-13 Trehalose Release File Sent to DRP and MEB (1).xlsx]Sheet2'!$B$13</c:f>
              <c:strCache>
                <c:ptCount val="1"/>
                <c:pt idx="0">
                  <c:v>M/T - 3 - Microfluidic Device (n = 3)</c:v>
                </c:pt>
              </c:strCache>
            </c:strRef>
          </c:tx>
          <c:spPr>
            <a:ln w="25400" cap="rnd">
              <a:noFill/>
              <a:round/>
            </a:ln>
            <a:effectLst/>
          </c:spPr>
          <c:marker>
            <c:symbol val="triangle"/>
            <c:size val="12"/>
            <c:spPr>
              <a:solidFill>
                <a:srgbClr val="7030A0"/>
              </a:solidFill>
              <a:ln w="9525">
                <a:solidFill>
                  <a:schemeClr val="tx1"/>
                </a:solidFill>
              </a:ln>
              <a:effectLst/>
            </c:spPr>
          </c:marker>
          <c:errBars>
            <c:errDir val="y"/>
            <c:errBarType val="both"/>
            <c:errValType val="cust"/>
            <c:noEndCap val="0"/>
            <c:plus>
              <c:numRef>
                <c:f>'[7-15-13 Trehalose Release File Sent to DRP and MEB (1).xlsx]Sheet2'!$D$15:$D$20</c:f>
                <c:numCache>
                  <c:formatCode>General</c:formatCode>
                  <c:ptCount val="6"/>
                  <c:pt idx="0">
                    <c:v>7</c:v>
                  </c:pt>
                  <c:pt idx="1">
                    <c:v>11</c:v>
                  </c:pt>
                  <c:pt idx="2">
                    <c:v>13</c:v>
                  </c:pt>
                  <c:pt idx="3">
                    <c:v>9</c:v>
                  </c:pt>
                  <c:pt idx="4">
                    <c:v>6</c:v>
                  </c:pt>
                  <c:pt idx="5">
                    <c:v>3</c:v>
                  </c:pt>
                </c:numCache>
              </c:numRef>
            </c:plus>
            <c:minus>
              <c:numRef>
                <c:f>'[7-15-13 Trehalose Release File Sent to DRP and MEB (1).xlsx]Sheet2'!$D$15:$D$20</c:f>
                <c:numCache>
                  <c:formatCode>General</c:formatCode>
                  <c:ptCount val="6"/>
                  <c:pt idx="0">
                    <c:v>7</c:v>
                  </c:pt>
                  <c:pt idx="1">
                    <c:v>11</c:v>
                  </c:pt>
                  <c:pt idx="2">
                    <c:v>13</c:v>
                  </c:pt>
                  <c:pt idx="3">
                    <c:v>9</c:v>
                  </c:pt>
                  <c:pt idx="4">
                    <c:v>6</c:v>
                  </c:pt>
                  <c:pt idx="5">
                    <c:v>3</c:v>
                  </c:pt>
                </c:numCache>
              </c:numRef>
            </c:minus>
          </c:errBars>
          <c:xVal>
            <c:numRef>
              <c:f>'[7-15-13 Trehalose Release File Sent to DRP and MEB (1).xlsx]Sheet2'!$B$15:$B$20</c:f>
              <c:numCache>
                <c:formatCode>General</c:formatCode>
                <c:ptCount val="6"/>
                <c:pt idx="0">
                  <c:v>1.5</c:v>
                </c:pt>
                <c:pt idx="1">
                  <c:v>2.5</c:v>
                </c:pt>
                <c:pt idx="2">
                  <c:v>5</c:v>
                </c:pt>
                <c:pt idx="3">
                  <c:v>8</c:v>
                </c:pt>
                <c:pt idx="4">
                  <c:v>14</c:v>
                </c:pt>
                <c:pt idx="5">
                  <c:v>16</c:v>
                </c:pt>
              </c:numCache>
            </c:numRef>
          </c:xVal>
          <c:yVal>
            <c:numRef>
              <c:f>'[7-15-13 Trehalose Release File Sent to DRP and MEB (1).xlsx]Sheet2'!$C$15:$C$20</c:f>
              <c:numCache>
                <c:formatCode>General</c:formatCode>
                <c:ptCount val="6"/>
                <c:pt idx="0">
                  <c:v>36</c:v>
                </c:pt>
                <c:pt idx="1">
                  <c:v>45</c:v>
                </c:pt>
                <c:pt idx="2">
                  <c:v>73</c:v>
                </c:pt>
                <c:pt idx="3">
                  <c:v>83</c:v>
                </c:pt>
                <c:pt idx="4">
                  <c:v>98</c:v>
                </c:pt>
                <c:pt idx="5">
                  <c:v>100</c:v>
                </c:pt>
              </c:numCache>
            </c:numRef>
          </c:yVal>
          <c:smooth val="0"/>
        </c:ser>
        <c:ser>
          <c:idx val="0"/>
          <c:order val="2"/>
          <c:tx>
            <c:strRef>
              <c:f>'[7-15-13 Trehalose Release File Sent to DRP and MEB (1).xlsx]Sheet2'!$B$2</c:f>
              <c:strCache>
                <c:ptCount val="1"/>
                <c:pt idx="0">
                  <c:v>M/T - 4 - Microfluidic Device (n = 3)</c:v>
                </c:pt>
              </c:strCache>
            </c:strRef>
          </c:tx>
          <c:spPr>
            <a:ln w="25400" cap="rnd">
              <a:noFill/>
              <a:round/>
            </a:ln>
            <a:effectLst/>
          </c:spPr>
          <c:marker>
            <c:symbol val="circle"/>
            <c:size val="12"/>
            <c:spPr>
              <a:solidFill>
                <a:srgbClr val="92D050"/>
              </a:solidFill>
              <a:ln w="9525">
                <a:solidFill>
                  <a:schemeClr val="tx1"/>
                </a:solidFill>
              </a:ln>
              <a:effectLst/>
            </c:spPr>
          </c:marker>
          <c:errBars>
            <c:errDir val="y"/>
            <c:errBarType val="both"/>
            <c:errValType val="cust"/>
            <c:noEndCap val="0"/>
            <c:plus>
              <c:numRef>
                <c:f>'[7-15-13 Trehalose Release File Sent to DRP and MEB (1).xlsx]Sheet2'!$D$4:$D$12</c:f>
                <c:numCache>
                  <c:formatCode>General</c:formatCode>
                  <c:ptCount val="9"/>
                  <c:pt idx="0">
                    <c:v>8</c:v>
                  </c:pt>
                  <c:pt idx="1">
                    <c:v>6</c:v>
                  </c:pt>
                  <c:pt idx="2">
                    <c:v>12</c:v>
                  </c:pt>
                  <c:pt idx="3">
                    <c:v>7</c:v>
                  </c:pt>
                  <c:pt idx="4">
                    <c:v>4</c:v>
                  </c:pt>
                  <c:pt idx="5">
                    <c:v>4</c:v>
                  </c:pt>
                  <c:pt idx="6">
                    <c:v>5</c:v>
                  </c:pt>
                  <c:pt idx="7">
                    <c:v>1</c:v>
                  </c:pt>
                  <c:pt idx="8">
                    <c:v>1</c:v>
                  </c:pt>
                </c:numCache>
              </c:numRef>
            </c:plus>
            <c:minus>
              <c:numRef>
                <c:f>'[7-15-13 Trehalose Release File Sent to DRP and MEB (1).xlsx]Sheet2'!$D$4:$D$12</c:f>
                <c:numCache>
                  <c:formatCode>General</c:formatCode>
                  <c:ptCount val="9"/>
                  <c:pt idx="0">
                    <c:v>8</c:v>
                  </c:pt>
                  <c:pt idx="1">
                    <c:v>6</c:v>
                  </c:pt>
                  <c:pt idx="2">
                    <c:v>12</c:v>
                  </c:pt>
                  <c:pt idx="3">
                    <c:v>7</c:v>
                  </c:pt>
                  <c:pt idx="4">
                    <c:v>4</c:v>
                  </c:pt>
                  <c:pt idx="5">
                    <c:v>4</c:v>
                  </c:pt>
                  <c:pt idx="6">
                    <c:v>5</c:v>
                  </c:pt>
                  <c:pt idx="7">
                    <c:v>1</c:v>
                  </c:pt>
                  <c:pt idx="8">
                    <c:v>1</c:v>
                  </c:pt>
                </c:numCache>
              </c:numRef>
            </c:minus>
            <c:spPr>
              <a:noFill/>
              <a:ln w="9525" cap="flat" cmpd="sng" algn="ctr">
                <a:solidFill>
                  <a:schemeClr val="tx1">
                    <a:lumMod val="65000"/>
                    <a:lumOff val="35000"/>
                  </a:schemeClr>
                </a:solidFill>
                <a:round/>
              </a:ln>
              <a:effectLst/>
            </c:spPr>
          </c:errBars>
          <c:xVal>
            <c:numRef>
              <c:f>'[7-15-13 Trehalose Release File Sent to DRP and MEB (1).xlsx]Sheet2'!$B$4:$B$9</c:f>
              <c:numCache>
                <c:formatCode>General</c:formatCode>
                <c:ptCount val="6"/>
                <c:pt idx="0">
                  <c:v>1.5</c:v>
                </c:pt>
                <c:pt idx="1">
                  <c:v>2.5</c:v>
                </c:pt>
                <c:pt idx="2">
                  <c:v>5</c:v>
                </c:pt>
                <c:pt idx="3">
                  <c:v>8</c:v>
                </c:pt>
                <c:pt idx="4">
                  <c:v>14</c:v>
                </c:pt>
                <c:pt idx="5">
                  <c:v>16</c:v>
                </c:pt>
              </c:numCache>
            </c:numRef>
          </c:xVal>
          <c:yVal>
            <c:numRef>
              <c:f>'[7-15-13 Trehalose Release File Sent to DRP and MEB (1).xlsx]Sheet2'!$C$4:$C$9</c:f>
              <c:numCache>
                <c:formatCode>General</c:formatCode>
                <c:ptCount val="6"/>
                <c:pt idx="0">
                  <c:v>14.7</c:v>
                </c:pt>
                <c:pt idx="1">
                  <c:v>26</c:v>
                </c:pt>
                <c:pt idx="2">
                  <c:v>54</c:v>
                </c:pt>
                <c:pt idx="3">
                  <c:v>78</c:v>
                </c:pt>
                <c:pt idx="4">
                  <c:v>98</c:v>
                </c:pt>
                <c:pt idx="5">
                  <c:v>100</c:v>
                </c:pt>
              </c:numCache>
            </c:numRef>
          </c:yVal>
          <c:smooth val="0"/>
        </c:ser>
        <c:dLbls>
          <c:showLegendKey val="0"/>
          <c:showVal val="0"/>
          <c:showCatName val="0"/>
          <c:showSerName val="0"/>
          <c:showPercent val="0"/>
          <c:showBubbleSize val="0"/>
        </c:dLbls>
        <c:axId val="165775616"/>
        <c:axId val="165794176"/>
      </c:scatterChart>
      <c:valAx>
        <c:axId val="165775616"/>
        <c:scaling>
          <c:orientation val="minMax"/>
          <c:max val="20"/>
        </c:scaling>
        <c:delete val="0"/>
        <c:axPos val="b"/>
        <c:title>
          <c:tx>
            <c:rich>
              <a:bodyPr rot="0" vert="horz"/>
              <a:lstStyle/>
              <a:p>
                <a:pPr>
                  <a:defRPr sz="4000"/>
                </a:pPr>
                <a:r>
                  <a:rPr lang="en-US" sz="4000" dirty="0"/>
                  <a:t>Time (Hours)</a:t>
                </a:r>
              </a:p>
            </c:rich>
          </c:tx>
          <c:layout>
            <c:manualLayout>
              <c:xMode val="edge"/>
              <c:yMode val="edge"/>
              <c:x val="0.43552045675894285"/>
              <c:y val="0.91085307044952712"/>
            </c:manualLayout>
          </c:layout>
          <c:overlay val="0"/>
          <c:spPr>
            <a:noFill/>
            <a:ln>
              <a:noFill/>
            </a:ln>
            <a:effectLst/>
          </c:spPr>
        </c:title>
        <c:numFmt formatCode="General" sourceLinked="1"/>
        <c:majorTickMark val="cross"/>
        <c:minorTickMark val="none"/>
        <c:tickLblPos val="nextTo"/>
        <c:spPr>
          <a:noFill/>
          <a:ln w="9525" cap="flat" cmpd="sng" algn="ctr">
            <a:solidFill>
              <a:schemeClr val="tx1"/>
            </a:solidFill>
            <a:round/>
          </a:ln>
          <a:effectLst/>
        </c:spPr>
        <c:txPr>
          <a:bodyPr rot="-60000000" vert="horz"/>
          <a:lstStyle/>
          <a:p>
            <a:pPr>
              <a:defRPr sz="2400"/>
            </a:pPr>
            <a:endParaRPr lang="en-US"/>
          </a:p>
        </c:txPr>
        <c:crossAx val="165794176"/>
        <c:crosses val="autoZero"/>
        <c:crossBetween val="midCat"/>
        <c:majorUnit val="2.5"/>
      </c:valAx>
      <c:valAx>
        <c:axId val="165794176"/>
        <c:scaling>
          <c:orientation val="minMax"/>
          <c:max val="105"/>
          <c:min val="0"/>
        </c:scaling>
        <c:delete val="0"/>
        <c:axPos val="l"/>
        <c:majorGridlines>
          <c:spPr>
            <a:ln w="9525" cap="flat" cmpd="sng" algn="ctr">
              <a:solidFill>
                <a:schemeClr val="bg1">
                  <a:lumMod val="65000"/>
                </a:schemeClr>
              </a:solidFill>
              <a:round/>
            </a:ln>
            <a:effectLst/>
          </c:spPr>
        </c:majorGridlines>
        <c:title>
          <c:tx>
            <c:rich>
              <a:bodyPr rot="-5400000" vert="horz"/>
              <a:lstStyle/>
              <a:p>
                <a:pPr>
                  <a:defRPr sz="4000" b="1"/>
                </a:pPr>
                <a:r>
                  <a:rPr lang="en-US" sz="4000" b="1" dirty="0" smtClean="0"/>
                  <a:t>Trehalose Mass Release (%)</a:t>
                </a:r>
                <a:endParaRPr lang="en-US" sz="4000" b="1" dirty="0"/>
              </a:p>
            </c:rich>
          </c:tx>
          <c:layout>
            <c:manualLayout>
              <c:xMode val="edge"/>
              <c:yMode val="edge"/>
              <c:x val="1.6832049885273776E-2"/>
              <c:y val="6.1143138357705296E-2"/>
            </c:manualLayout>
          </c:layout>
          <c:overlay val="0"/>
          <c:spPr>
            <a:noFill/>
            <a:ln>
              <a:noFill/>
            </a:ln>
            <a:effectLst/>
          </c:spPr>
        </c:title>
        <c:numFmt formatCode="General" sourceLinked="1"/>
        <c:majorTickMark val="cross"/>
        <c:minorTickMark val="none"/>
        <c:tickLblPos val="nextTo"/>
        <c:spPr>
          <a:noFill/>
          <a:ln w="9525" cap="flat" cmpd="sng" algn="ctr">
            <a:solidFill>
              <a:schemeClr val="tx1"/>
            </a:solidFill>
            <a:round/>
          </a:ln>
          <a:effectLst/>
        </c:spPr>
        <c:txPr>
          <a:bodyPr rot="-60000000" vert="horz"/>
          <a:lstStyle/>
          <a:p>
            <a:pPr>
              <a:defRPr sz="2400"/>
            </a:pPr>
            <a:endParaRPr lang="en-US"/>
          </a:p>
        </c:txPr>
        <c:crossAx val="165775616"/>
        <c:crosses val="autoZero"/>
        <c:crossBetween val="midCat"/>
        <c:majorUnit val="10"/>
      </c:valAx>
      <c:spPr>
        <a:noFill/>
        <a:ln w="9525">
          <a:solidFill>
            <a:schemeClr val="tx1"/>
          </a:solidFill>
        </a:ln>
        <a:effectLst/>
      </c:spPr>
    </c:plotArea>
    <c:legend>
      <c:legendPos val="r"/>
      <c:layout>
        <c:manualLayout>
          <c:xMode val="edge"/>
          <c:yMode val="edge"/>
          <c:x val="0.37927932947060861"/>
          <c:y val="0.58636784985210177"/>
          <c:w val="0.58269996615989039"/>
          <c:h val="0.23629767633212512"/>
        </c:manualLayout>
      </c:layout>
      <c:overlay val="0"/>
      <c:spPr>
        <a:solidFill>
          <a:sysClr val="window" lastClr="FFFFFF"/>
        </a:solidFill>
        <a:ln w="12700">
          <a:solidFill>
            <a:schemeClr val="tx1"/>
          </a:solidFill>
        </a:ln>
        <a:effectLst/>
      </c:spPr>
      <c:txPr>
        <a:bodyPr rot="0" vert="horz"/>
        <a:lstStyle/>
        <a:p>
          <a:pPr>
            <a:defRPr sz="2400"/>
          </a:pPr>
          <a:endParaRPr lang="en-US"/>
        </a:p>
      </c:txPr>
    </c:legend>
    <c:plotVisOnly val="1"/>
    <c:dispBlanksAs val="gap"/>
    <c:showDLblsOverMax val="0"/>
  </c:chart>
  <c:spPr>
    <a:solidFill>
      <a:schemeClr val="bg1"/>
    </a:solidFill>
    <a:ln w="9525" cap="flat" cmpd="sng" algn="ctr">
      <a:noFill/>
      <a:round/>
    </a:ln>
    <a:effectLst/>
  </c:spPr>
  <c:txPr>
    <a:bodyPr/>
    <a:lstStyle/>
    <a:p>
      <a:pPr>
        <a:defRPr sz="1800" b="1">
          <a:solidFill>
            <a:sysClr val="windowText" lastClr="000000"/>
          </a:solidFill>
        </a:defRPr>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0.53146</cdr:x>
      <cdr:y>0.23022</cdr:y>
    </cdr:from>
    <cdr:to>
      <cdr:x>0.9696</cdr:x>
      <cdr:y>0.31773</cdr:y>
    </cdr:to>
    <cdr:sp macro="" textlink="">
      <cdr:nvSpPr>
        <cdr:cNvPr id="10" name="TextBox 9"/>
        <cdr:cNvSpPr txBox="1"/>
      </cdr:nvSpPr>
      <cdr:spPr>
        <a:xfrm xmlns:a="http://schemas.openxmlformats.org/drawingml/2006/main">
          <a:off x="5151258" y="1768314"/>
          <a:ext cx="4246700" cy="672140"/>
        </a:xfrm>
        <a:prstGeom xmlns:a="http://schemas.openxmlformats.org/drawingml/2006/main" prst="rect">
          <a:avLst/>
        </a:prstGeom>
        <a:ln xmlns:a="http://schemas.openxmlformats.org/drawingml/2006/main" w="19050">
          <a:solidFill>
            <a:schemeClr val="tx1"/>
          </a:solidFill>
        </a:ln>
      </cdr:spPr>
      <cdr:style>
        <a:lnRef xmlns:a="http://schemas.openxmlformats.org/drawingml/2006/main" idx="2">
          <a:schemeClr val="accent5"/>
        </a:lnRef>
        <a:fillRef xmlns:a="http://schemas.openxmlformats.org/drawingml/2006/main" idx="1">
          <a:schemeClr val="lt1"/>
        </a:fillRef>
        <a:effectRef xmlns:a="http://schemas.openxmlformats.org/drawingml/2006/main" idx="0">
          <a:schemeClr val="accent5"/>
        </a:effectRef>
        <a:fontRef xmlns:a="http://schemas.openxmlformats.org/drawingml/2006/main" idx="minor">
          <a:schemeClr val="dk1"/>
        </a:fontRef>
      </cdr:style>
      <cdr:txBody>
        <a:bodyPr xmlns:a="http://schemas.openxmlformats.org/drawingml/2006/main" vertOverflow="clip" wrap="none" rtlCol="0" anchor="ctr"/>
        <a:lstStyle xmlns:a="http://schemas.openxmlformats.org/drawingml/2006/main"/>
        <a:p xmlns:a="http://schemas.openxmlformats.org/drawingml/2006/main">
          <a:pPr algn="ctr"/>
          <a:r>
            <a:rPr lang="en-US" sz="2400" b="1" dirty="0" smtClean="0">
              <a:latin typeface="Arial" pitchFamily="34" charset="0"/>
              <a:cs typeface="Arial" pitchFamily="34" charset="0"/>
            </a:rPr>
            <a:t>Up to 15 hrs. of release time</a:t>
          </a:r>
          <a:endParaRPr lang="en-US" sz="2400" b="1" dirty="0">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14066838" cy="2447925"/>
          </a:xfrm>
          <a:prstGeom prst="rect">
            <a:avLst/>
          </a:prstGeom>
          <a:noFill/>
          <a:ln w="9525">
            <a:noFill/>
            <a:miter lim="800000"/>
            <a:headEnd/>
            <a:tailEnd/>
          </a:ln>
          <a:effectLst/>
        </p:spPr>
        <p:txBody>
          <a:bodyPr vert="horz" wrap="square" lIns="460613" tIns="230306" rIns="460613" bIns="230306" numCol="1" anchor="t" anchorCtr="0" compatLnSpc="1">
            <a:prstTxWarp prst="textNoShape">
              <a:avLst/>
            </a:prstTxWarp>
          </a:bodyPr>
          <a:lstStyle>
            <a:lvl1pPr eaLnBrk="1" hangingPunct="1">
              <a:defRPr sz="6100">
                <a:latin typeface="Arial" charset="0"/>
              </a:defRPr>
            </a:lvl1pPr>
          </a:lstStyle>
          <a:p>
            <a:pPr>
              <a:defRPr/>
            </a:pPr>
            <a:endParaRPr lang="en-US" dirty="0"/>
          </a:p>
        </p:txBody>
      </p:sp>
      <p:sp>
        <p:nvSpPr>
          <p:cNvPr id="8195" name="Rectangle 3"/>
          <p:cNvSpPr>
            <a:spLocks noGrp="1" noChangeArrowheads="1"/>
          </p:cNvSpPr>
          <p:nvPr>
            <p:ph type="dt" sz="quarter" idx="1"/>
          </p:nvPr>
        </p:nvSpPr>
        <p:spPr bwMode="auto">
          <a:xfrm>
            <a:off x="18386425" y="0"/>
            <a:ext cx="14066838" cy="2447925"/>
          </a:xfrm>
          <a:prstGeom prst="rect">
            <a:avLst/>
          </a:prstGeom>
          <a:noFill/>
          <a:ln w="9525">
            <a:noFill/>
            <a:miter lim="800000"/>
            <a:headEnd/>
            <a:tailEnd/>
          </a:ln>
          <a:effectLst/>
        </p:spPr>
        <p:txBody>
          <a:bodyPr vert="horz" wrap="square" lIns="460613" tIns="230306" rIns="460613" bIns="230306" numCol="1" anchor="t" anchorCtr="0" compatLnSpc="1">
            <a:prstTxWarp prst="textNoShape">
              <a:avLst/>
            </a:prstTxWarp>
          </a:bodyPr>
          <a:lstStyle>
            <a:lvl1pPr algn="r" eaLnBrk="1" hangingPunct="1">
              <a:defRPr sz="6100">
                <a:latin typeface="Arial" charset="0"/>
              </a:defRPr>
            </a:lvl1pPr>
          </a:lstStyle>
          <a:p>
            <a:pPr>
              <a:defRPr/>
            </a:pPr>
            <a:endParaRPr lang="en-US" dirty="0"/>
          </a:p>
        </p:txBody>
      </p:sp>
      <p:sp>
        <p:nvSpPr>
          <p:cNvPr id="8196" name="Rectangle 4"/>
          <p:cNvSpPr>
            <a:spLocks noGrp="1" noChangeArrowheads="1"/>
          </p:cNvSpPr>
          <p:nvPr>
            <p:ph type="ftr" sz="quarter" idx="2"/>
          </p:nvPr>
        </p:nvSpPr>
        <p:spPr bwMode="auto">
          <a:xfrm>
            <a:off x="0" y="46464538"/>
            <a:ext cx="14066838" cy="2447925"/>
          </a:xfrm>
          <a:prstGeom prst="rect">
            <a:avLst/>
          </a:prstGeom>
          <a:noFill/>
          <a:ln w="9525">
            <a:noFill/>
            <a:miter lim="800000"/>
            <a:headEnd/>
            <a:tailEnd/>
          </a:ln>
          <a:effectLst/>
        </p:spPr>
        <p:txBody>
          <a:bodyPr vert="horz" wrap="square" lIns="460613" tIns="230306" rIns="460613" bIns="230306" numCol="1" anchor="b" anchorCtr="0" compatLnSpc="1">
            <a:prstTxWarp prst="textNoShape">
              <a:avLst/>
            </a:prstTxWarp>
          </a:bodyPr>
          <a:lstStyle>
            <a:lvl1pPr eaLnBrk="1" hangingPunct="1">
              <a:defRPr sz="6100">
                <a:latin typeface="Arial" charset="0"/>
              </a:defRPr>
            </a:lvl1pPr>
          </a:lstStyle>
          <a:p>
            <a:pPr>
              <a:defRPr/>
            </a:pPr>
            <a:endParaRPr lang="en-US" dirty="0"/>
          </a:p>
        </p:txBody>
      </p:sp>
      <p:sp>
        <p:nvSpPr>
          <p:cNvPr id="8197" name="Rectangle 5"/>
          <p:cNvSpPr>
            <a:spLocks noGrp="1" noChangeArrowheads="1"/>
          </p:cNvSpPr>
          <p:nvPr>
            <p:ph type="sldNum" sz="quarter" idx="3"/>
          </p:nvPr>
        </p:nvSpPr>
        <p:spPr bwMode="auto">
          <a:xfrm>
            <a:off x="18386425" y="46464538"/>
            <a:ext cx="14066838" cy="2447925"/>
          </a:xfrm>
          <a:prstGeom prst="rect">
            <a:avLst/>
          </a:prstGeom>
          <a:noFill/>
          <a:ln w="9525">
            <a:noFill/>
            <a:miter lim="800000"/>
            <a:headEnd/>
            <a:tailEnd/>
          </a:ln>
          <a:effectLst/>
        </p:spPr>
        <p:txBody>
          <a:bodyPr vert="horz" wrap="square" lIns="460613" tIns="230306" rIns="460613" bIns="230306" numCol="1" anchor="b" anchorCtr="0" compatLnSpc="1">
            <a:prstTxWarp prst="textNoShape">
              <a:avLst/>
            </a:prstTxWarp>
          </a:bodyPr>
          <a:lstStyle>
            <a:lvl1pPr algn="r" eaLnBrk="1" hangingPunct="1">
              <a:defRPr sz="6100">
                <a:latin typeface="Arial" charset="0"/>
              </a:defRPr>
            </a:lvl1pPr>
          </a:lstStyle>
          <a:p>
            <a:pPr>
              <a:defRPr/>
            </a:pPr>
            <a:fld id="{5DED4F89-D974-47AF-9D82-3CF177FE434C}" type="slidenum">
              <a:rPr lang="en-US"/>
              <a:pPr>
                <a:defRPr/>
              </a:pPr>
              <a:t>‹#›</a:t>
            </a:fld>
            <a:endParaRPr lang="en-US" dirty="0"/>
          </a:p>
        </p:txBody>
      </p:sp>
    </p:spTree>
    <p:extLst>
      <p:ext uri="{BB962C8B-B14F-4D97-AF65-F5344CB8AC3E}">
        <p14:creationId xmlns:p14="http://schemas.microsoft.com/office/powerpoint/2010/main" val="3120968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14066838" cy="2447925"/>
          </a:xfrm>
          <a:prstGeom prst="rect">
            <a:avLst/>
          </a:prstGeom>
          <a:noFill/>
          <a:ln w="9525">
            <a:noFill/>
            <a:miter lim="800000"/>
            <a:headEnd/>
            <a:tailEnd/>
          </a:ln>
          <a:effectLst/>
        </p:spPr>
        <p:txBody>
          <a:bodyPr vert="horz" wrap="square" lIns="460613" tIns="230306" rIns="460613" bIns="230306" numCol="1" anchor="t" anchorCtr="0" compatLnSpc="1">
            <a:prstTxWarp prst="textNoShape">
              <a:avLst/>
            </a:prstTxWarp>
          </a:bodyPr>
          <a:lstStyle>
            <a:lvl1pPr eaLnBrk="1" hangingPunct="1">
              <a:defRPr sz="6100">
                <a:latin typeface="Arial" charset="0"/>
              </a:defRPr>
            </a:lvl1pPr>
          </a:lstStyle>
          <a:p>
            <a:pPr>
              <a:defRPr/>
            </a:pPr>
            <a:endParaRPr lang="en-US" dirty="0"/>
          </a:p>
        </p:txBody>
      </p:sp>
      <p:sp>
        <p:nvSpPr>
          <p:cNvPr id="6147" name="Rectangle 3"/>
          <p:cNvSpPr>
            <a:spLocks noGrp="1" noChangeArrowheads="1"/>
          </p:cNvSpPr>
          <p:nvPr>
            <p:ph type="dt" idx="1"/>
          </p:nvPr>
        </p:nvSpPr>
        <p:spPr bwMode="auto">
          <a:xfrm>
            <a:off x="18386425" y="0"/>
            <a:ext cx="14066838" cy="2447925"/>
          </a:xfrm>
          <a:prstGeom prst="rect">
            <a:avLst/>
          </a:prstGeom>
          <a:noFill/>
          <a:ln w="9525">
            <a:noFill/>
            <a:miter lim="800000"/>
            <a:headEnd/>
            <a:tailEnd/>
          </a:ln>
          <a:effectLst/>
        </p:spPr>
        <p:txBody>
          <a:bodyPr vert="horz" wrap="square" lIns="460613" tIns="230306" rIns="460613" bIns="230306" numCol="1" anchor="t" anchorCtr="0" compatLnSpc="1">
            <a:prstTxWarp prst="textNoShape">
              <a:avLst/>
            </a:prstTxWarp>
          </a:bodyPr>
          <a:lstStyle>
            <a:lvl1pPr algn="r" eaLnBrk="1" hangingPunct="1">
              <a:defRPr sz="6100">
                <a:latin typeface="Arial" charset="0"/>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4000500" y="3668713"/>
            <a:ext cx="24460200" cy="18345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3246438" y="23241000"/>
            <a:ext cx="25968325" cy="22012275"/>
          </a:xfrm>
          <a:prstGeom prst="rect">
            <a:avLst/>
          </a:prstGeom>
          <a:noFill/>
          <a:ln w="9525">
            <a:noFill/>
            <a:miter lim="800000"/>
            <a:headEnd/>
            <a:tailEnd/>
          </a:ln>
          <a:effectLst/>
        </p:spPr>
        <p:txBody>
          <a:bodyPr vert="horz" wrap="square" lIns="460613" tIns="230306" rIns="460613" bIns="2303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46464538"/>
            <a:ext cx="14066838" cy="2447925"/>
          </a:xfrm>
          <a:prstGeom prst="rect">
            <a:avLst/>
          </a:prstGeom>
          <a:noFill/>
          <a:ln w="9525">
            <a:noFill/>
            <a:miter lim="800000"/>
            <a:headEnd/>
            <a:tailEnd/>
          </a:ln>
          <a:effectLst/>
        </p:spPr>
        <p:txBody>
          <a:bodyPr vert="horz" wrap="square" lIns="460613" tIns="230306" rIns="460613" bIns="230306" numCol="1" anchor="b" anchorCtr="0" compatLnSpc="1">
            <a:prstTxWarp prst="textNoShape">
              <a:avLst/>
            </a:prstTxWarp>
          </a:bodyPr>
          <a:lstStyle>
            <a:lvl1pPr eaLnBrk="1" hangingPunct="1">
              <a:defRPr sz="6100">
                <a:latin typeface="Arial" charset="0"/>
              </a:defRPr>
            </a:lvl1pPr>
          </a:lstStyle>
          <a:p>
            <a:pPr>
              <a:defRPr/>
            </a:pPr>
            <a:endParaRPr lang="en-US" dirty="0"/>
          </a:p>
        </p:txBody>
      </p:sp>
      <p:sp>
        <p:nvSpPr>
          <p:cNvPr id="6151" name="Rectangle 7"/>
          <p:cNvSpPr>
            <a:spLocks noGrp="1" noChangeArrowheads="1"/>
          </p:cNvSpPr>
          <p:nvPr>
            <p:ph type="sldNum" sz="quarter" idx="5"/>
          </p:nvPr>
        </p:nvSpPr>
        <p:spPr bwMode="auto">
          <a:xfrm>
            <a:off x="18386425" y="46464538"/>
            <a:ext cx="14066838" cy="2447925"/>
          </a:xfrm>
          <a:prstGeom prst="rect">
            <a:avLst/>
          </a:prstGeom>
          <a:noFill/>
          <a:ln w="9525">
            <a:noFill/>
            <a:miter lim="800000"/>
            <a:headEnd/>
            <a:tailEnd/>
          </a:ln>
          <a:effectLst/>
        </p:spPr>
        <p:txBody>
          <a:bodyPr vert="horz" wrap="square" lIns="460613" tIns="230306" rIns="460613" bIns="230306" numCol="1" anchor="b" anchorCtr="0" compatLnSpc="1">
            <a:prstTxWarp prst="textNoShape">
              <a:avLst/>
            </a:prstTxWarp>
          </a:bodyPr>
          <a:lstStyle>
            <a:lvl1pPr algn="r" eaLnBrk="1" hangingPunct="1">
              <a:defRPr sz="6100">
                <a:latin typeface="Arial" charset="0"/>
              </a:defRPr>
            </a:lvl1pPr>
          </a:lstStyle>
          <a:p>
            <a:pPr>
              <a:defRPr/>
            </a:pPr>
            <a:fld id="{58F3AC40-64D9-44ED-A9E1-8C748A8069E7}" type="slidenum">
              <a:rPr lang="en-US"/>
              <a:pPr>
                <a:defRPr/>
              </a:pPr>
              <a:t>‹#›</a:t>
            </a:fld>
            <a:endParaRPr lang="en-US" dirty="0"/>
          </a:p>
        </p:txBody>
      </p:sp>
    </p:spTree>
    <p:extLst>
      <p:ext uri="{BB962C8B-B14F-4D97-AF65-F5344CB8AC3E}">
        <p14:creationId xmlns:p14="http://schemas.microsoft.com/office/powerpoint/2010/main" val="36854580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Arial" charset="0"/>
        <a:ea typeface="+mn-ea"/>
        <a:cs typeface="+mn-cs"/>
      </a:defRPr>
    </a:lvl1pPr>
    <a:lvl2pPr marL="504825" algn="l" rtl="0" eaLnBrk="0" fontAlgn="base" hangingPunct="0">
      <a:spcBef>
        <a:spcPct val="30000"/>
      </a:spcBef>
      <a:spcAft>
        <a:spcPct val="0"/>
      </a:spcAft>
      <a:defRPr sz="1300" kern="1200">
        <a:solidFill>
          <a:schemeClr val="tx1"/>
        </a:solidFill>
        <a:latin typeface="Arial" charset="0"/>
        <a:ea typeface="+mn-ea"/>
        <a:cs typeface="+mn-cs"/>
      </a:defRPr>
    </a:lvl2pPr>
    <a:lvl3pPr marL="1009650" algn="l" rtl="0" eaLnBrk="0" fontAlgn="base" hangingPunct="0">
      <a:spcBef>
        <a:spcPct val="30000"/>
      </a:spcBef>
      <a:spcAft>
        <a:spcPct val="0"/>
      </a:spcAft>
      <a:defRPr sz="1300" kern="1200">
        <a:solidFill>
          <a:schemeClr val="tx1"/>
        </a:solidFill>
        <a:latin typeface="Arial" charset="0"/>
        <a:ea typeface="+mn-ea"/>
        <a:cs typeface="+mn-cs"/>
      </a:defRPr>
    </a:lvl3pPr>
    <a:lvl4pPr marL="1514475" algn="l" rtl="0" eaLnBrk="0" fontAlgn="base" hangingPunct="0">
      <a:spcBef>
        <a:spcPct val="30000"/>
      </a:spcBef>
      <a:spcAft>
        <a:spcPct val="0"/>
      </a:spcAft>
      <a:defRPr sz="1300" kern="1200">
        <a:solidFill>
          <a:schemeClr val="tx1"/>
        </a:solidFill>
        <a:latin typeface="Arial" charset="0"/>
        <a:ea typeface="+mn-ea"/>
        <a:cs typeface="+mn-cs"/>
      </a:defRPr>
    </a:lvl4pPr>
    <a:lvl5pPr marL="2019300" algn="l" rtl="0" eaLnBrk="0" fontAlgn="base" hangingPunct="0">
      <a:spcBef>
        <a:spcPct val="30000"/>
      </a:spcBef>
      <a:spcAft>
        <a:spcPct val="0"/>
      </a:spcAft>
      <a:defRPr sz="1300" kern="1200">
        <a:solidFill>
          <a:schemeClr val="tx1"/>
        </a:solidFill>
        <a:latin typeface="Arial" charset="0"/>
        <a:ea typeface="+mn-ea"/>
        <a:cs typeface="+mn-cs"/>
      </a:defRPr>
    </a:lvl5pPr>
    <a:lvl6pPr marL="2525853" algn="l" defTabSz="1010341" rtl="0" eaLnBrk="1" latinLnBrk="0" hangingPunct="1">
      <a:defRPr sz="1300" kern="1200">
        <a:solidFill>
          <a:schemeClr val="tx1"/>
        </a:solidFill>
        <a:latin typeface="+mn-lt"/>
        <a:ea typeface="+mn-ea"/>
        <a:cs typeface="+mn-cs"/>
      </a:defRPr>
    </a:lvl6pPr>
    <a:lvl7pPr marL="3031023" algn="l" defTabSz="1010341" rtl="0" eaLnBrk="1" latinLnBrk="0" hangingPunct="1">
      <a:defRPr sz="1300" kern="1200">
        <a:solidFill>
          <a:schemeClr val="tx1"/>
        </a:solidFill>
        <a:latin typeface="+mn-lt"/>
        <a:ea typeface="+mn-ea"/>
        <a:cs typeface="+mn-cs"/>
      </a:defRPr>
    </a:lvl7pPr>
    <a:lvl8pPr marL="3536193" algn="l" defTabSz="1010341" rtl="0" eaLnBrk="1" latinLnBrk="0" hangingPunct="1">
      <a:defRPr sz="1300" kern="1200">
        <a:solidFill>
          <a:schemeClr val="tx1"/>
        </a:solidFill>
        <a:latin typeface="+mn-lt"/>
        <a:ea typeface="+mn-ea"/>
        <a:cs typeface="+mn-cs"/>
      </a:defRPr>
    </a:lvl8pPr>
    <a:lvl9pPr marL="4041365" algn="l" defTabSz="101034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eaLnBrk="1" hangingPunct="1"/>
            <a:fld id="{E92FE086-FCCC-4492-9FC0-333748A19427}" type="slidenum">
              <a:rPr lang="en-US" sz="6100" smtClean="0"/>
              <a:pPr eaLnBrk="1" hangingPunct="1"/>
              <a:t>1</a:t>
            </a:fld>
            <a:endParaRPr lang="en-US" sz="6100" dirty="0" smtClean="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190" y="10226281"/>
            <a:ext cx="37306827" cy="70562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4375" y="18654118"/>
            <a:ext cx="30722455" cy="8411766"/>
          </a:xfrm>
        </p:spPr>
        <p:txBody>
          <a:bodyPr/>
          <a:lstStyle>
            <a:lvl1pPr marL="0" indent="0" algn="ctr">
              <a:buNone/>
              <a:defRPr/>
            </a:lvl1pPr>
            <a:lvl2pPr marL="505169" indent="0" algn="ctr">
              <a:buNone/>
              <a:defRPr/>
            </a:lvl2pPr>
            <a:lvl3pPr marL="1010341" indent="0" algn="ctr">
              <a:buNone/>
              <a:defRPr/>
            </a:lvl3pPr>
            <a:lvl4pPr marL="1515511" indent="0" algn="ctr">
              <a:buNone/>
              <a:defRPr/>
            </a:lvl4pPr>
            <a:lvl5pPr marL="2020684" indent="0" algn="ctr">
              <a:buNone/>
              <a:defRPr/>
            </a:lvl5pPr>
            <a:lvl6pPr marL="2525853" indent="0" algn="ctr">
              <a:buNone/>
              <a:defRPr/>
            </a:lvl6pPr>
            <a:lvl7pPr marL="3031023" indent="0" algn="ctr">
              <a:buNone/>
              <a:defRPr/>
            </a:lvl7pPr>
            <a:lvl8pPr marL="3536193" indent="0" algn="ctr">
              <a:buNone/>
              <a:defRPr/>
            </a:lvl8pPr>
            <a:lvl9pPr marL="4041365"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2E03D6A-66F8-4ED1-BDC7-AFCA22B31643}" type="slidenum">
              <a:rPr lang="en-US"/>
              <a:pPr>
                <a:defRPr/>
              </a:pPr>
              <a:t>‹#›</a:t>
            </a:fld>
            <a:endParaRPr lang="en-US" dirty="0"/>
          </a:p>
        </p:txBody>
      </p:sp>
    </p:spTree>
    <p:extLst>
      <p:ext uri="{BB962C8B-B14F-4D97-AF65-F5344CB8AC3E}">
        <p14:creationId xmlns:p14="http://schemas.microsoft.com/office/powerpoint/2010/main" val="2965268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707D047-B930-467E-B5C0-E60E1BB9FA41}" type="slidenum">
              <a:rPr lang="en-US"/>
              <a:pPr>
                <a:defRPr/>
              </a:pPr>
              <a:t>‹#›</a:t>
            </a:fld>
            <a:endParaRPr lang="en-US" dirty="0"/>
          </a:p>
        </p:txBody>
      </p:sp>
    </p:spTree>
    <p:extLst>
      <p:ext uri="{BB962C8B-B14F-4D97-AF65-F5344CB8AC3E}">
        <p14:creationId xmlns:p14="http://schemas.microsoft.com/office/powerpoint/2010/main" val="4151191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2163" y="1319811"/>
            <a:ext cx="9874827" cy="280838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214" y="1319811"/>
            <a:ext cx="29461691" cy="280838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566BEF4-5A59-4956-AFC8-9EBDA9DEEE73}" type="slidenum">
              <a:rPr lang="en-US"/>
              <a:pPr>
                <a:defRPr/>
              </a:pPr>
              <a:t>‹#›</a:t>
            </a:fld>
            <a:endParaRPr lang="en-US" dirty="0"/>
          </a:p>
        </p:txBody>
      </p:sp>
    </p:spTree>
    <p:extLst>
      <p:ext uri="{BB962C8B-B14F-4D97-AF65-F5344CB8AC3E}">
        <p14:creationId xmlns:p14="http://schemas.microsoft.com/office/powerpoint/2010/main" val="3955577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834087C-E3BE-4F3E-A885-973797B7A0FC}" type="slidenum">
              <a:rPr lang="en-US"/>
              <a:pPr>
                <a:defRPr/>
              </a:pPr>
              <a:t>‹#›</a:t>
            </a:fld>
            <a:endParaRPr lang="en-US" dirty="0"/>
          </a:p>
        </p:txBody>
      </p:sp>
    </p:spTree>
    <p:extLst>
      <p:ext uri="{BB962C8B-B14F-4D97-AF65-F5344CB8AC3E}">
        <p14:creationId xmlns:p14="http://schemas.microsoft.com/office/powerpoint/2010/main" val="1931674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2644"/>
            <a:ext cx="37306827" cy="6538318"/>
          </a:xfrm>
        </p:spPr>
        <p:txBody>
          <a:bodyPr anchor="t"/>
          <a:lstStyle>
            <a:lvl1pPr algn="l">
              <a:defRPr sz="44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1744"/>
            <a:ext cx="37306827" cy="7200900"/>
          </a:xfrm>
        </p:spPr>
        <p:txBody>
          <a:bodyPr anchor="b"/>
          <a:lstStyle>
            <a:lvl1pPr marL="0" indent="0">
              <a:buNone/>
              <a:defRPr sz="2200"/>
            </a:lvl1pPr>
            <a:lvl2pPr marL="505169" indent="0">
              <a:buNone/>
              <a:defRPr sz="2000"/>
            </a:lvl2pPr>
            <a:lvl3pPr marL="1010341" indent="0">
              <a:buNone/>
              <a:defRPr sz="1800"/>
            </a:lvl3pPr>
            <a:lvl4pPr marL="1515511" indent="0">
              <a:buNone/>
              <a:defRPr sz="1500"/>
            </a:lvl4pPr>
            <a:lvl5pPr marL="2020684" indent="0">
              <a:buNone/>
              <a:defRPr sz="1500"/>
            </a:lvl5pPr>
            <a:lvl6pPr marL="2525853" indent="0">
              <a:buNone/>
              <a:defRPr sz="1500"/>
            </a:lvl6pPr>
            <a:lvl7pPr marL="3031023" indent="0">
              <a:buNone/>
              <a:defRPr sz="1500"/>
            </a:lvl7pPr>
            <a:lvl8pPr marL="3536193" indent="0">
              <a:buNone/>
              <a:defRPr sz="1500"/>
            </a:lvl8pPr>
            <a:lvl9pPr marL="4041365" indent="0">
              <a:buNone/>
              <a:defRPr sz="15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B791EB2-79F1-42AD-8F5F-CA49FF960BB0}" type="slidenum">
              <a:rPr lang="en-US"/>
              <a:pPr>
                <a:defRPr/>
              </a:pPr>
              <a:t>‹#›</a:t>
            </a:fld>
            <a:endParaRPr lang="en-US" dirty="0"/>
          </a:p>
        </p:txBody>
      </p:sp>
    </p:spTree>
    <p:extLst>
      <p:ext uri="{BB962C8B-B14F-4D97-AF65-F5344CB8AC3E}">
        <p14:creationId xmlns:p14="http://schemas.microsoft.com/office/powerpoint/2010/main" val="446962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217" y="7683106"/>
            <a:ext cx="19668259" cy="21720572"/>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8727" y="7683106"/>
            <a:ext cx="19668260" cy="21720572"/>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9E3339F-5E4E-4246-BB75-3D17C04B3975}" type="slidenum">
              <a:rPr lang="en-US"/>
              <a:pPr>
                <a:defRPr/>
              </a:pPr>
              <a:t>‹#›</a:t>
            </a:fld>
            <a:endParaRPr lang="en-US" dirty="0"/>
          </a:p>
        </p:txBody>
      </p:sp>
    </p:spTree>
    <p:extLst>
      <p:ext uri="{BB962C8B-B14F-4D97-AF65-F5344CB8AC3E}">
        <p14:creationId xmlns:p14="http://schemas.microsoft.com/office/powerpoint/2010/main" val="208522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217" y="1318022"/>
            <a:ext cx="39502773"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217" y="7368781"/>
            <a:ext cx="19392900" cy="3070027"/>
          </a:xfrm>
        </p:spPr>
        <p:txBody>
          <a:bodyPr anchor="b"/>
          <a:lstStyle>
            <a:lvl1pPr marL="0" indent="0">
              <a:buNone/>
              <a:defRPr sz="2700" b="1"/>
            </a:lvl1pPr>
            <a:lvl2pPr marL="505169" indent="0">
              <a:buNone/>
              <a:defRPr sz="2200" b="1"/>
            </a:lvl2pPr>
            <a:lvl3pPr marL="1010341" indent="0">
              <a:buNone/>
              <a:defRPr sz="2000" b="1"/>
            </a:lvl3pPr>
            <a:lvl4pPr marL="1515511" indent="0">
              <a:buNone/>
              <a:defRPr sz="1800" b="1"/>
            </a:lvl4pPr>
            <a:lvl5pPr marL="2020684" indent="0">
              <a:buNone/>
              <a:defRPr sz="1800" b="1"/>
            </a:lvl5pPr>
            <a:lvl6pPr marL="2525853" indent="0">
              <a:buNone/>
              <a:defRPr sz="1800" b="1"/>
            </a:lvl6pPr>
            <a:lvl7pPr marL="3031023" indent="0">
              <a:buNone/>
              <a:defRPr sz="1800" b="1"/>
            </a:lvl7pPr>
            <a:lvl8pPr marL="3536193" indent="0">
              <a:buNone/>
              <a:defRPr sz="1800" b="1"/>
            </a:lvl8pPr>
            <a:lvl9pPr marL="4041365"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2194217" y="10438805"/>
            <a:ext cx="19392900" cy="1896665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5430" y="7368781"/>
            <a:ext cx="19401560" cy="3070027"/>
          </a:xfrm>
        </p:spPr>
        <p:txBody>
          <a:bodyPr anchor="b"/>
          <a:lstStyle>
            <a:lvl1pPr marL="0" indent="0">
              <a:buNone/>
              <a:defRPr sz="2700" b="1"/>
            </a:lvl1pPr>
            <a:lvl2pPr marL="505169" indent="0">
              <a:buNone/>
              <a:defRPr sz="2200" b="1"/>
            </a:lvl2pPr>
            <a:lvl3pPr marL="1010341" indent="0">
              <a:buNone/>
              <a:defRPr sz="2000" b="1"/>
            </a:lvl3pPr>
            <a:lvl4pPr marL="1515511" indent="0">
              <a:buNone/>
              <a:defRPr sz="1800" b="1"/>
            </a:lvl4pPr>
            <a:lvl5pPr marL="2020684" indent="0">
              <a:buNone/>
              <a:defRPr sz="1800" b="1"/>
            </a:lvl5pPr>
            <a:lvl6pPr marL="2525853" indent="0">
              <a:buNone/>
              <a:defRPr sz="1800" b="1"/>
            </a:lvl6pPr>
            <a:lvl7pPr marL="3031023" indent="0">
              <a:buNone/>
              <a:defRPr sz="1800" b="1"/>
            </a:lvl7pPr>
            <a:lvl8pPr marL="3536193" indent="0">
              <a:buNone/>
              <a:defRPr sz="1800" b="1"/>
            </a:lvl8pPr>
            <a:lvl9pPr marL="4041365"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22295430" y="10438805"/>
            <a:ext cx="19401560" cy="1896665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B1F31BF-424B-4B20-A312-CEDE238F7077}" type="slidenum">
              <a:rPr lang="en-US"/>
              <a:pPr>
                <a:defRPr/>
              </a:pPr>
              <a:t>‹#›</a:t>
            </a:fld>
            <a:endParaRPr lang="en-US" dirty="0"/>
          </a:p>
        </p:txBody>
      </p:sp>
    </p:spTree>
    <p:extLst>
      <p:ext uri="{BB962C8B-B14F-4D97-AF65-F5344CB8AC3E}">
        <p14:creationId xmlns:p14="http://schemas.microsoft.com/office/powerpoint/2010/main" val="1020325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0004D547-9533-46F1-B39C-D310EAAC490B}" type="slidenum">
              <a:rPr lang="en-US"/>
              <a:pPr>
                <a:defRPr/>
              </a:pPr>
              <a:t>‹#›</a:t>
            </a:fld>
            <a:endParaRPr lang="en-US" dirty="0"/>
          </a:p>
        </p:txBody>
      </p:sp>
    </p:spTree>
    <p:extLst>
      <p:ext uri="{BB962C8B-B14F-4D97-AF65-F5344CB8AC3E}">
        <p14:creationId xmlns:p14="http://schemas.microsoft.com/office/powerpoint/2010/main" val="3043809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58A2499-EF85-4393-AFA8-FE900E617DBC}" type="slidenum">
              <a:rPr lang="en-US"/>
              <a:pPr>
                <a:defRPr/>
              </a:pPr>
              <a:t>‹#›</a:t>
            </a:fld>
            <a:endParaRPr lang="en-US" dirty="0"/>
          </a:p>
        </p:txBody>
      </p:sp>
    </p:spTree>
    <p:extLst>
      <p:ext uri="{BB962C8B-B14F-4D97-AF65-F5344CB8AC3E}">
        <p14:creationId xmlns:p14="http://schemas.microsoft.com/office/powerpoint/2010/main" val="2719404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217" y="1310881"/>
            <a:ext cx="14439900" cy="5577483"/>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17160587" y="1310881"/>
            <a:ext cx="24536400" cy="28094583"/>
          </a:xfrm>
        </p:spPr>
        <p:txBody>
          <a:bodyPr/>
          <a:lstStyle>
            <a:lvl1pPr>
              <a:defRPr sz="35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217" y="6888362"/>
            <a:ext cx="14439900" cy="22517100"/>
          </a:xfrm>
        </p:spPr>
        <p:txBody>
          <a:bodyPr/>
          <a:lstStyle>
            <a:lvl1pPr marL="0" indent="0">
              <a:buNone/>
              <a:defRPr sz="1500"/>
            </a:lvl1pPr>
            <a:lvl2pPr marL="505169" indent="0">
              <a:buNone/>
              <a:defRPr sz="1300"/>
            </a:lvl2pPr>
            <a:lvl3pPr marL="1010341" indent="0">
              <a:buNone/>
              <a:defRPr sz="1100"/>
            </a:lvl3pPr>
            <a:lvl4pPr marL="1515511" indent="0">
              <a:buNone/>
              <a:defRPr sz="1000"/>
            </a:lvl4pPr>
            <a:lvl5pPr marL="2020684" indent="0">
              <a:buNone/>
              <a:defRPr sz="1000"/>
            </a:lvl5pPr>
            <a:lvl6pPr marL="2525853" indent="0">
              <a:buNone/>
              <a:defRPr sz="1000"/>
            </a:lvl6pPr>
            <a:lvl7pPr marL="3031023" indent="0">
              <a:buNone/>
              <a:defRPr sz="1000"/>
            </a:lvl7pPr>
            <a:lvl8pPr marL="3536193" indent="0">
              <a:buNone/>
              <a:defRPr sz="1000"/>
            </a:lvl8pPr>
            <a:lvl9pPr marL="4041365"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7124C89-6C09-415A-A103-F78C2F7B16AE}" type="slidenum">
              <a:rPr lang="en-US"/>
              <a:pPr>
                <a:defRPr/>
              </a:pPr>
              <a:t>‹#›</a:t>
            </a:fld>
            <a:endParaRPr lang="en-US" dirty="0"/>
          </a:p>
        </p:txBody>
      </p:sp>
    </p:spTree>
    <p:extLst>
      <p:ext uri="{BB962C8B-B14F-4D97-AF65-F5344CB8AC3E}">
        <p14:creationId xmlns:p14="http://schemas.microsoft.com/office/powerpoint/2010/main" val="1051898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3676" y="23042168"/>
            <a:ext cx="26334027" cy="2721769"/>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8603676" y="2941440"/>
            <a:ext cx="26334027" cy="19750682"/>
          </a:xfrm>
        </p:spPr>
        <p:txBody>
          <a:bodyPr/>
          <a:lstStyle>
            <a:lvl1pPr marL="0" indent="0">
              <a:buNone/>
              <a:defRPr sz="3500"/>
            </a:lvl1pPr>
            <a:lvl2pPr marL="505169" indent="0">
              <a:buNone/>
              <a:defRPr sz="3100"/>
            </a:lvl2pPr>
            <a:lvl3pPr marL="1010341" indent="0">
              <a:buNone/>
              <a:defRPr sz="2700"/>
            </a:lvl3pPr>
            <a:lvl4pPr marL="1515511" indent="0">
              <a:buNone/>
              <a:defRPr sz="2200"/>
            </a:lvl4pPr>
            <a:lvl5pPr marL="2020684" indent="0">
              <a:buNone/>
              <a:defRPr sz="2200"/>
            </a:lvl5pPr>
            <a:lvl6pPr marL="2525853" indent="0">
              <a:buNone/>
              <a:defRPr sz="2200"/>
            </a:lvl6pPr>
            <a:lvl7pPr marL="3031023" indent="0">
              <a:buNone/>
              <a:defRPr sz="2200"/>
            </a:lvl7pPr>
            <a:lvl8pPr marL="3536193" indent="0">
              <a:buNone/>
              <a:defRPr sz="2200"/>
            </a:lvl8pPr>
            <a:lvl9pPr marL="4041365" indent="0">
              <a:buNone/>
              <a:defRPr sz="2200"/>
            </a:lvl9pPr>
          </a:lstStyle>
          <a:p>
            <a:pPr lvl="0"/>
            <a:endParaRPr lang="en-US" noProof="0" dirty="0" smtClean="0"/>
          </a:p>
        </p:txBody>
      </p:sp>
      <p:sp>
        <p:nvSpPr>
          <p:cNvPr id="4" name="Text Placeholder 3"/>
          <p:cNvSpPr>
            <a:spLocks noGrp="1"/>
          </p:cNvSpPr>
          <p:nvPr>
            <p:ph type="body" sz="half" idx="2"/>
          </p:nvPr>
        </p:nvSpPr>
        <p:spPr>
          <a:xfrm>
            <a:off x="8603676" y="25763937"/>
            <a:ext cx="26334027" cy="3862983"/>
          </a:xfrm>
        </p:spPr>
        <p:txBody>
          <a:bodyPr/>
          <a:lstStyle>
            <a:lvl1pPr marL="0" indent="0">
              <a:buNone/>
              <a:defRPr sz="1500"/>
            </a:lvl1pPr>
            <a:lvl2pPr marL="505169" indent="0">
              <a:buNone/>
              <a:defRPr sz="1300"/>
            </a:lvl2pPr>
            <a:lvl3pPr marL="1010341" indent="0">
              <a:buNone/>
              <a:defRPr sz="1100"/>
            </a:lvl3pPr>
            <a:lvl4pPr marL="1515511" indent="0">
              <a:buNone/>
              <a:defRPr sz="1000"/>
            </a:lvl4pPr>
            <a:lvl5pPr marL="2020684" indent="0">
              <a:buNone/>
              <a:defRPr sz="1000"/>
            </a:lvl5pPr>
            <a:lvl6pPr marL="2525853" indent="0">
              <a:buNone/>
              <a:defRPr sz="1000"/>
            </a:lvl6pPr>
            <a:lvl7pPr marL="3031023" indent="0">
              <a:buNone/>
              <a:defRPr sz="1000"/>
            </a:lvl7pPr>
            <a:lvl8pPr marL="3536193" indent="0">
              <a:buNone/>
              <a:defRPr sz="1000"/>
            </a:lvl8pPr>
            <a:lvl9pPr marL="4041365"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023776E-06F3-45F8-AC0C-8A82386AD83C}" type="slidenum">
              <a:rPr lang="en-US"/>
              <a:pPr>
                <a:defRPr/>
              </a:pPr>
              <a:t>‹#›</a:t>
            </a:fld>
            <a:endParaRPr lang="en-US" dirty="0"/>
          </a:p>
        </p:txBody>
      </p:sp>
    </p:spTree>
    <p:extLst>
      <p:ext uri="{BB962C8B-B14F-4D97-AF65-F5344CB8AC3E}">
        <p14:creationId xmlns:p14="http://schemas.microsoft.com/office/powerpoint/2010/main" val="1286007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3925" y="1319213"/>
            <a:ext cx="395033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3207" tIns="216603" rIns="433207" bIns="216603"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193925" y="7683500"/>
            <a:ext cx="39503350" cy="2172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3207" tIns="216603" rIns="433207" bIns="21660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193925" y="29975175"/>
            <a:ext cx="10242550" cy="2286000"/>
          </a:xfrm>
          <a:prstGeom prst="rect">
            <a:avLst/>
          </a:prstGeom>
          <a:noFill/>
          <a:ln w="9525">
            <a:noFill/>
            <a:miter lim="800000"/>
            <a:headEnd/>
            <a:tailEnd/>
          </a:ln>
          <a:effectLst/>
        </p:spPr>
        <p:txBody>
          <a:bodyPr vert="horz" wrap="square" lIns="433207" tIns="216603" rIns="433207" bIns="216603" numCol="1" anchor="t" anchorCtr="0" compatLnSpc="1">
            <a:prstTxWarp prst="textNoShape">
              <a:avLst/>
            </a:prstTxWarp>
          </a:bodyPr>
          <a:lstStyle>
            <a:lvl1pPr eaLnBrk="1" hangingPunct="1">
              <a:defRPr sz="6600">
                <a:latin typeface="Arial" charset="0"/>
              </a:defRPr>
            </a:lvl1pPr>
          </a:lstStyle>
          <a:p>
            <a:pPr>
              <a:defRPr/>
            </a:pPr>
            <a:endParaRPr lang="en-US" dirty="0"/>
          </a:p>
        </p:txBody>
      </p:sp>
      <p:sp>
        <p:nvSpPr>
          <p:cNvPr id="1029" name="Rectangle 5"/>
          <p:cNvSpPr>
            <a:spLocks noGrp="1" noChangeArrowheads="1"/>
          </p:cNvSpPr>
          <p:nvPr>
            <p:ph type="ftr" sz="quarter" idx="3"/>
          </p:nvPr>
        </p:nvSpPr>
        <p:spPr bwMode="auto">
          <a:xfrm>
            <a:off x="14995525" y="29975175"/>
            <a:ext cx="13900150" cy="2286000"/>
          </a:xfrm>
          <a:prstGeom prst="rect">
            <a:avLst/>
          </a:prstGeom>
          <a:noFill/>
          <a:ln w="9525">
            <a:noFill/>
            <a:miter lim="800000"/>
            <a:headEnd/>
            <a:tailEnd/>
          </a:ln>
          <a:effectLst/>
        </p:spPr>
        <p:txBody>
          <a:bodyPr vert="horz" wrap="square" lIns="433207" tIns="216603" rIns="433207" bIns="216603" numCol="1" anchor="t" anchorCtr="0" compatLnSpc="1">
            <a:prstTxWarp prst="textNoShape">
              <a:avLst/>
            </a:prstTxWarp>
          </a:bodyPr>
          <a:lstStyle>
            <a:lvl1pPr algn="ctr" eaLnBrk="1" hangingPunct="1">
              <a:defRPr sz="6600">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31454725" y="29975175"/>
            <a:ext cx="10242550" cy="2286000"/>
          </a:xfrm>
          <a:prstGeom prst="rect">
            <a:avLst/>
          </a:prstGeom>
          <a:noFill/>
          <a:ln w="9525">
            <a:noFill/>
            <a:miter lim="800000"/>
            <a:headEnd/>
            <a:tailEnd/>
          </a:ln>
          <a:effectLst/>
        </p:spPr>
        <p:txBody>
          <a:bodyPr vert="horz" wrap="square" lIns="433207" tIns="216603" rIns="433207" bIns="216603" numCol="1" anchor="t" anchorCtr="0" compatLnSpc="1">
            <a:prstTxWarp prst="textNoShape">
              <a:avLst/>
            </a:prstTxWarp>
          </a:bodyPr>
          <a:lstStyle>
            <a:lvl1pPr algn="r" eaLnBrk="1" hangingPunct="1">
              <a:defRPr sz="6600">
                <a:latin typeface="Arial" charset="0"/>
              </a:defRPr>
            </a:lvl1pPr>
          </a:lstStyle>
          <a:p>
            <a:pPr>
              <a:defRPr/>
            </a:pPr>
            <a:fld id="{447C94DC-3E38-4513-A277-527F911486B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330700" rtl="0" eaLnBrk="0" fontAlgn="base" hangingPunct="0">
        <a:spcBef>
          <a:spcPct val="0"/>
        </a:spcBef>
        <a:spcAft>
          <a:spcPct val="0"/>
        </a:spcAft>
        <a:defRPr sz="20900">
          <a:solidFill>
            <a:schemeClr val="tx2"/>
          </a:solidFill>
          <a:latin typeface="+mj-lt"/>
          <a:ea typeface="+mj-ea"/>
          <a:cs typeface="+mj-cs"/>
        </a:defRPr>
      </a:lvl1pPr>
      <a:lvl2pPr algn="ctr" defTabSz="4330700" rtl="0" eaLnBrk="0" fontAlgn="base" hangingPunct="0">
        <a:spcBef>
          <a:spcPct val="0"/>
        </a:spcBef>
        <a:spcAft>
          <a:spcPct val="0"/>
        </a:spcAft>
        <a:defRPr sz="20900">
          <a:solidFill>
            <a:schemeClr val="tx2"/>
          </a:solidFill>
          <a:latin typeface="Arial" charset="0"/>
        </a:defRPr>
      </a:lvl2pPr>
      <a:lvl3pPr algn="ctr" defTabSz="4330700" rtl="0" eaLnBrk="0" fontAlgn="base" hangingPunct="0">
        <a:spcBef>
          <a:spcPct val="0"/>
        </a:spcBef>
        <a:spcAft>
          <a:spcPct val="0"/>
        </a:spcAft>
        <a:defRPr sz="20900">
          <a:solidFill>
            <a:schemeClr val="tx2"/>
          </a:solidFill>
          <a:latin typeface="Arial" charset="0"/>
        </a:defRPr>
      </a:lvl3pPr>
      <a:lvl4pPr algn="ctr" defTabSz="4330700" rtl="0" eaLnBrk="0" fontAlgn="base" hangingPunct="0">
        <a:spcBef>
          <a:spcPct val="0"/>
        </a:spcBef>
        <a:spcAft>
          <a:spcPct val="0"/>
        </a:spcAft>
        <a:defRPr sz="20900">
          <a:solidFill>
            <a:schemeClr val="tx2"/>
          </a:solidFill>
          <a:latin typeface="Arial" charset="0"/>
        </a:defRPr>
      </a:lvl4pPr>
      <a:lvl5pPr algn="ctr" defTabSz="4330700" rtl="0" eaLnBrk="0" fontAlgn="base" hangingPunct="0">
        <a:spcBef>
          <a:spcPct val="0"/>
        </a:spcBef>
        <a:spcAft>
          <a:spcPct val="0"/>
        </a:spcAft>
        <a:defRPr sz="20900">
          <a:solidFill>
            <a:schemeClr val="tx2"/>
          </a:solidFill>
          <a:latin typeface="Arial" charset="0"/>
        </a:defRPr>
      </a:lvl5pPr>
      <a:lvl6pPr marL="505169" algn="ctr" defTabSz="4330786" rtl="0" fontAlgn="base">
        <a:spcBef>
          <a:spcPct val="0"/>
        </a:spcBef>
        <a:spcAft>
          <a:spcPct val="0"/>
        </a:spcAft>
        <a:defRPr sz="20900">
          <a:solidFill>
            <a:schemeClr val="tx2"/>
          </a:solidFill>
          <a:latin typeface="Arial" charset="0"/>
        </a:defRPr>
      </a:lvl6pPr>
      <a:lvl7pPr marL="1010341" algn="ctr" defTabSz="4330786" rtl="0" fontAlgn="base">
        <a:spcBef>
          <a:spcPct val="0"/>
        </a:spcBef>
        <a:spcAft>
          <a:spcPct val="0"/>
        </a:spcAft>
        <a:defRPr sz="20900">
          <a:solidFill>
            <a:schemeClr val="tx2"/>
          </a:solidFill>
          <a:latin typeface="Arial" charset="0"/>
        </a:defRPr>
      </a:lvl7pPr>
      <a:lvl8pPr marL="1515511" algn="ctr" defTabSz="4330786" rtl="0" fontAlgn="base">
        <a:spcBef>
          <a:spcPct val="0"/>
        </a:spcBef>
        <a:spcAft>
          <a:spcPct val="0"/>
        </a:spcAft>
        <a:defRPr sz="20900">
          <a:solidFill>
            <a:schemeClr val="tx2"/>
          </a:solidFill>
          <a:latin typeface="Arial" charset="0"/>
        </a:defRPr>
      </a:lvl8pPr>
      <a:lvl9pPr marL="2020684" algn="ctr" defTabSz="4330786" rtl="0" fontAlgn="base">
        <a:spcBef>
          <a:spcPct val="0"/>
        </a:spcBef>
        <a:spcAft>
          <a:spcPct val="0"/>
        </a:spcAft>
        <a:defRPr sz="20900">
          <a:solidFill>
            <a:schemeClr val="tx2"/>
          </a:solidFill>
          <a:latin typeface="Arial" charset="0"/>
        </a:defRPr>
      </a:lvl9pPr>
    </p:titleStyle>
    <p:bodyStyle>
      <a:lvl1pPr marL="1624013" indent="-1624013" algn="l" defTabSz="4330700" rtl="0" eaLnBrk="0" fontAlgn="base" hangingPunct="0">
        <a:spcBef>
          <a:spcPct val="20000"/>
        </a:spcBef>
        <a:spcAft>
          <a:spcPct val="0"/>
        </a:spcAft>
        <a:buChar char="•"/>
        <a:defRPr sz="15300">
          <a:solidFill>
            <a:schemeClr val="tx1"/>
          </a:solidFill>
          <a:latin typeface="+mn-lt"/>
          <a:ea typeface="+mn-ea"/>
          <a:cs typeface="+mn-cs"/>
        </a:defRPr>
      </a:lvl1pPr>
      <a:lvl2pPr marL="3519488" indent="-1352550" algn="l" defTabSz="4330700" rtl="0" eaLnBrk="0" fontAlgn="base" hangingPunct="0">
        <a:spcBef>
          <a:spcPct val="20000"/>
        </a:spcBef>
        <a:spcAft>
          <a:spcPct val="0"/>
        </a:spcAft>
        <a:buChar char="–"/>
        <a:defRPr sz="13300">
          <a:solidFill>
            <a:schemeClr val="tx1"/>
          </a:solidFill>
          <a:latin typeface="+mn-lt"/>
        </a:defRPr>
      </a:lvl2pPr>
      <a:lvl3pPr marL="5413375" indent="-1082675" algn="l" defTabSz="4330700" rtl="0" eaLnBrk="0" fontAlgn="base" hangingPunct="0">
        <a:spcBef>
          <a:spcPct val="20000"/>
        </a:spcBef>
        <a:spcAft>
          <a:spcPct val="0"/>
        </a:spcAft>
        <a:buChar char="•"/>
        <a:defRPr sz="11400">
          <a:solidFill>
            <a:schemeClr val="tx1"/>
          </a:solidFill>
          <a:latin typeface="+mn-lt"/>
        </a:defRPr>
      </a:lvl3pPr>
      <a:lvl4pPr marL="7580313" indent="-1081088" algn="l" defTabSz="4330700" rtl="0" eaLnBrk="0" fontAlgn="base" hangingPunct="0">
        <a:spcBef>
          <a:spcPct val="20000"/>
        </a:spcBef>
        <a:spcAft>
          <a:spcPct val="0"/>
        </a:spcAft>
        <a:buChar char="–"/>
        <a:defRPr sz="9500">
          <a:solidFill>
            <a:schemeClr val="tx1"/>
          </a:solidFill>
          <a:latin typeface="+mn-lt"/>
        </a:defRPr>
      </a:lvl4pPr>
      <a:lvl5pPr marL="9747250" indent="-1081088" algn="l" defTabSz="4330700" rtl="0" eaLnBrk="0" fontAlgn="base" hangingPunct="0">
        <a:spcBef>
          <a:spcPct val="20000"/>
        </a:spcBef>
        <a:spcAft>
          <a:spcPct val="0"/>
        </a:spcAft>
        <a:buChar char="»"/>
        <a:defRPr sz="9500">
          <a:solidFill>
            <a:schemeClr val="tx1"/>
          </a:solidFill>
          <a:latin typeface="+mn-lt"/>
        </a:defRPr>
      </a:lvl5pPr>
      <a:lvl6pPr marL="10252507" indent="-1082258" algn="l" defTabSz="4330786" rtl="0" fontAlgn="base">
        <a:spcBef>
          <a:spcPct val="20000"/>
        </a:spcBef>
        <a:spcAft>
          <a:spcPct val="0"/>
        </a:spcAft>
        <a:buChar char="»"/>
        <a:defRPr sz="9500">
          <a:solidFill>
            <a:schemeClr val="tx1"/>
          </a:solidFill>
          <a:latin typeface="+mn-lt"/>
        </a:defRPr>
      </a:lvl6pPr>
      <a:lvl7pPr marL="10757679" indent="-1082258" algn="l" defTabSz="4330786" rtl="0" fontAlgn="base">
        <a:spcBef>
          <a:spcPct val="20000"/>
        </a:spcBef>
        <a:spcAft>
          <a:spcPct val="0"/>
        </a:spcAft>
        <a:buChar char="»"/>
        <a:defRPr sz="9500">
          <a:solidFill>
            <a:schemeClr val="tx1"/>
          </a:solidFill>
          <a:latin typeface="+mn-lt"/>
        </a:defRPr>
      </a:lvl7pPr>
      <a:lvl8pPr marL="11262849" indent="-1082258" algn="l" defTabSz="4330786" rtl="0" fontAlgn="base">
        <a:spcBef>
          <a:spcPct val="20000"/>
        </a:spcBef>
        <a:spcAft>
          <a:spcPct val="0"/>
        </a:spcAft>
        <a:buChar char="»"/>
        <a:defRPr sz="9500">
          <a:solidFill>
            <a:schemeClr val="tx1"/>
          </a:solidFill>
          <a:latin typeface="+mn-lt"/>
        </a:defRPr>
      </a:lvl8pPr>
      <a:lvl9pPr marL="11768019" indent="-1082258" algn="l" defTabSz="4330786" rtl="0" fontAlgn="base">
        <a:spcBef>
          <a:spcPct val="20000"/>
        </a:spcBef>
        <a:spcAft>
          <a:spcPct val="0"/>
        </a:spcAft>
        <a:buChar char="»"/>
        <a:defRPr sz="9500">
          <a:solidFill>
            <a:schemeClr val="tx1"/>
          </a:solidFill>
          <a:latin typeface="+mn-lt"/>
        </a:defRPr>
      </a:lvl9pPr>
    </p:bodyStyle>
    <p:otherStyle>
      <a:defPPr>
        <a:defRPr lang="en-US"/>
      </a:defPPr>
      <a:lvl1pPr marL="0" algn="l" defTabSz="1010341" rtl="0" eaLnBrk="1" latinLnBrk="0" hangingPunct="1">
        <a:defRPr sz="2000" kern="1200">
          <a:solidFill>
            <a:schemeClr val="tx1"/>
          </a:solidFill>
          <a:latin typeface="+mn-lt"/>
          <a:ea typeface="+mn-ea"/>
          <a:cs typeface="+mn-cs"/>
        </a:defRPr>
      </a:lvl1pPr>
      <a:lvl2pPr marL="505169" algn="l" defTabSz="1010341" rtl="0" eaLnBrk="1" latinLnBrk="0" hangingPunct="1">
        <a:defRPr sz="2000" kern="1200">
          <a:solidFill>
            <a:schemeClr val="tx1"/>
          </a:solidFill>
          <a:latin typeface="+mn-lt"/>
          <a:ea typeface="+mn-ea"/>
          <a:cs typeface="+mn-cs"/>
        </a:defRPr>
      </a:lvl2pPr>
      <a:lvl3pPr marL="1010341" algn="l" defTabSz="1010341" rtl="0" eaLnBrk="1" latinLnBrk="0" hangingPunct="1">
        <a:defRPr sz="2000" kern="1200">
          <a:solidFill>
            <a:schemeClr val="tx1"/>
          </a:solidFill>
          <a:latin typeface="+mn-lt"/>
          <a:ea typeface="+mn-ea"/>
          <a:cs typeface="+mn-cs"/>
        </a:defRPr>
      </a:lvl3pPr>
      <a:lvl4pPr marL="1515511" algn="l" defTabSz="1010341" rtl="0" eaLnBrk="1" latinLnBrk="0" hangingPunct="1">
        <a:defRPr sz="2000" kern="1200">
          <a:solidFill>
            <a:schemeClr val="tx1"/>
          </a:solidFill>
          <a:latin typeface="+mn-lt"/>
          <a:ea typeface="+mn-ea"/>
          <a:cs typeface="+mn-cs"/>
        </a:defRPr>
      </a:lvl4pPr>
      <a:lvl5pPr marL="2020684" algn="l" defTabSz="1010341" rtl="0" eaLnBrk="1" latinLnBrk="0" hangingPunct="1">
        <a:defRPr sz="2000" kern="1200">
          <a:solidFill>
            <a:schemeClr val="tx1"/>
          </a:solidFill>
          <a:latin typeface="+mn-lt"/>
          <a:ea typeface="+mn-ea"/>
          <a:cs typeface="+mn-cs"/>
        </a:defRPr>
      </a:lvl5pPr>
      <a:lvl6pPr marL="2525853" algn="l" defTabSz="1010341" rtl="0" eaLnBrk="1" latinLnBrk="0" hangingPunct="1">
        <a:defRPr sz="2000" kern="1200">
          <a:solidFill>
            <a:schemeClr val="tx1"/>
          </a:solidFill>
          <a:latin typeface="+mn-lt"/>
          <a:ea typeface="+mn-ea"/>
          <a:cs typeface="+mn-cs"/>
        </a:defRPr>
      </a:lvl6pPr>
      <a:lvl7pPr marL="3031023" algn="l" defTabSz="1010341" rtl="0" eaLnBrk="1" latinLnBrk="0" hangingPunct="1">
        <a:defRPr sz="2000" kern="1200">
          <a:solidFill>
            <a:schemeClr val="tx1"/>
          </a:solidFill>
          <a:latin typeface="+mn-lt"/>
          <a:ea typeface="+mn-ea"/>
          <a:cs typeface="+mn-cs"/>
        </a:defRPr>
      </a:lvl7pPr>
      <a:lvl8pPr marL="3536193" algn="l" defTabSz="1010341" rtl="0" eaLnBrk="1" latinLnBrk="0" hangingPunct="1">
        <a:defRPr sz="2000" kern="1200">
          <a:solidFill>
            <a:schemeClr val="tx1"/>
          </a:solidFill>
          <a:latin typeface="+mn-lt"/>
          <a:ea typeface="+mn-ea"/>
          <a:cs typeface="+mn-cs"/>
        </a:defRPr>
      </a:lvl8pPr>
      <a:lvl9pPr marL="4041365" algn="l" defTabSz="1010341"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chart" Target="../charts/chart3.xml"/><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chart" Target="../charts/chart2.xml"/><Relationship Id="rId2" Type="http://schemas.openxmlformats.org/officeDocument/2006/relationships/notesSlide" Target="../notesSlides/notesSlide1.xml"/><Relationship Id="rId16"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chart" Target="../charts/chart1.xml"/><Relationship Id="rId5" Type="http://schemas.openxmlformats.org/officeDocument/2006/relationships/image" Target="../media/image3.png"/><Relationship Id="rId15" Type="http://schemas.openxmlformats.org/officeDocument/2006/relationships/image" Target="../media/image9.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 Id="rId1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17" name="Text Box 397"/>
          <p:cNvSpPr txBox="1">
            <a:spLocks noChangeArrowheads="1"/>
          </p:cNvSpPr>
          <p:nvPr/>
        </p:nvSpPr>
        <p:spPr bwMode="auto">
          <a:xfrm rot="16200000">
            <a:off x="-3077369" y="18042313"/>
            <a:ext cx="28844875" cy="744538"/>
          </a:xfrm>
          <a:prstGeom prst="rect">
            <a:avLst/>
          </a:prstGeom>
          <a:gradFill rotWithShape="1">
            <a:gsLst>
              <a:gs pos="0">
                <a:srgbClr val="FF9933"/>
              </a:gs>
              <a:gs pos="100000">
                <a:schemeClr val="bg1"/>
              </a:gs>
            </a:gsLst>
            <a:path path="shape">
              <a:fillToRect l="50000" t="50000" r="50000" b="50000"/>
            </a:path>
          </a:gradFill>
          <a:ln>
            <a:noFill/>
          </a:ln>
          <a:effectLst/>
        </p:spPr>
        <p:txBody>
          <a:bodyPr rot="10800000" lIns="97195" tIns="48597" rIns="97195" bIns="48597"/>
          <a:lstStyle/>
          <a:p>
            <a:pPr algn="ctr" defTabSz="971752" eaLnBrk="0" hangingPunct="0">
              <a:defRPr/>
            </a:pPr>
            <a:endParaRPr lang="en-US" sz="5300" b="1" dirty="0">
              <a:solidFill>
                <a:srgbClr val="003366"/>
              </a:solidFill>
              <a:effectLst>
                <a:outerShdw blurRad="38100" dist="38100" dir="2700000" algn="tl">
                  <a:srgbClr val="000000"/>
                </a:outerShdw>
              </a:effectLst>
              <a:latin typeface="Arial" charset="0"/>
            </a:endParaRPr>
          </a:p>
        </p:txBody>
      </p:sp>
      <p:sp>
        <p:nvSpPr>
          <p:cNvPr id="2051" name="TextBox 15"/>
          <p:cNvSpPr txBox="1">
            <a:spLocks noChangeArrowheads="1"/>
          </p:cNvSpPr>
          <p:nvPr/>
        </p:nvSpPr>
        <p:spPr bwMode="auto">
          <a:xfrm>
            <a:off x="254792" y="11380572"/>
            <a:ext cx="10566400" cy="395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033" tIns="50516" rIns="101033" bIns="50516"/>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algn="just">
              <a:buFont typeface="Wingdings" pitchFamily="2" charset="2"/>
              <a:buChar char="§"/>
            </a:pPr>
            <a:r>
              <a:rPr lang="en-US" sz="2600" dirty="0">
                <a:latin typeface="Times New Roman" pitchFamily="18" charset="0"/>
                <a:cs typeface="Times New Roman" pitchFamily="18" charset="0"/>
              </a:rPr>
              <a:t> </a:t>
            </a:r>
            <a:r>
              <a:rPr lang="en-US" sz="2600" dirty="0" smtClean="0">
                <a:cs typeface="Arial" pitchFamily="34" charset="0"/>
              </a:rPr>
              <a:t>The nation's annual cost of eye and vision disorders is more costly than three of the top seven major chronic illnesses, including heart disease, Alzheimer's, diabetes and cancer.</a:t>
            </a:r>
            <a:endParaRPr lang="en-US" sz="2600" dirty="0">
              <a:cs typeface="Arial" pitchFamily="34" charset="0"/>
            </a:endParaRPr>
          </a:p>
          <a:p>
            <a:pPr algn="just">
              <a:buFont typeface="Wingdings" pitchFamily="2" charset="2"/>
              <a:buChar char="§"/>
            </a:pPr>
            <a:r>
              <a:rPr lang="en-US" sz="2600" dirty="0">
                <a:cs typeface="Arial" pitchFamily="34" charset="0"/>
              </a:rPr>
              <a:t> </a:t>
            </a:r>
            <a:r>
              <a:rPr lang="en-US" sz="2600" dirty="0">
                <a:ea typeface="SimSun" pitchFamily="2" charset="-122"/>
                <a:cs typeface="Arial" pitchFamily="34" charset="0"/>
              </a:rPr>
              <a:t>Up to 80% of lens wearers experience discomfort causing 30-50% discontinuation of wear cases</a:t>
            </a:r>
          </a:p>
          <a:p>
            <a:pPr algn="just">
              <a:buFont typeface="Wingdings" pitchFamily="2" charset="2"/>
              <a:buChar char="§"/>
            </a:pPr>
            <a:r>
              <a:rPr lang="en-US" sz="2600" dirty="0" smtClean="0">
                <a:cs typeface="Arial" pitchFamily="34" charset="0"/>
              </a:rPr>
              <a:t>90</a:t>
            </a:r>
            <a:r>
              <a:rPr lang="en-US" sz="2600" dirty="0">
                <a:cs typeface="Arial" pitchFamily="34" charset="0"/>
              </a:rPr>
              <a:t>% of the </a:t>
            </a:r>
            <a:r>
              <a:rPr lang="en-US" sz="2600" dirty="0" smtClean="0">
                <a:cs typeface="Arial" pitchFamily="34" charset="0"/>
              </a:rPr>
              <a:t>comfort agent market uses eye </a:t>
            </a:r>
            <a:r>
              <a:rPr lang="en-US" sz="2600" dirty="0">
                <a:cs typeface="Arial" pitchFamily="34" charset="0"/>
              </a:rPr>
              <a:t>drops as </a:t>
            </a:r>
            <a:r>
              <a:rPr lang="en-US" sz="2600" dirty="0" smtClean="0">
                <a:cs typeface="Arial" pitchFamily="34" charset="0"/>
              </a:rPr>
              <a:t>the delivery system </a:t>
            </a:r>
            <a:r>
              <a:rPr lang="en-US" sz="2600" dirty="0" smtClean="0">
                <a:ea typeface="SimSun" pitchFamily="2" charset="-122"/>
                <a:cs typeface="Arial" pitchFamily="34" charset="0"/>
              </a:rPr>
              <a:t>but this approach is inefficient (typically &lt;7% is absorbed by the eye)</a:t>
            </a:r>
            <a:endParaRPr lang="en-US" sz="2600" dirty="0">
              <a:cs typeface="Arial" pitchFamily="34" charset="0"/>
            </a:endParaRPr>
          </a:p>
          <a:p>
            <a:pPr algn="just">
              <a:buFont typeface="Wingdings" pitchFamily="2" charset="2"/>
              <a:buChar char="§"/>
            </a:pPr>
            <a:r>
              <a:rPr lang="en-US" sz="2600" dirty="0">
                <a:cs typeface="Arial" pitchFamily="34" charset="0"/>
              </a:rPr>
              <a:t> More effective </a:t>
            </a:r>
            <a:r>
              <a:rPr lang="en-US" sz="2600" dirty="0" smtClean="0">
                <a:cs typeface="Arial" pitchFamily="34" charset="0"/>
              </a:rPr>
              <a:t>comfort agent </a:t>
            </a:r>
            <a:r>
              <a:rPr lang="en-US" sz="2600" dirty="0" smtClean="0">
                <a:cs typeface="Arial" pitchFamily="34" charset="0"/>
              </a:rPr>
              <a:t>delivery </a:t>
            </a:r>
            <a:r>
              <a:rPr lang="en-US" sz="2600" dirty="0">
                <a:cs typeface="Arial" pitchFamily="34" charset="0"/>
              </a:rPr>
              <a:t>system lies in controlled release via contact lenses</a:t>
            </a:r>
          </a:p>
          <a:p>
            <a:pPr algn="just">
              <a:buFont typeface="Wingdings" pitchFamily="2" charset="2"/>
              <a:buNone/>
            </a:pPr>
            <a:endParaRPr lang="en-US" sz="2600" dirty="0">
              <a:cs typeface="Arial" pitchFamily="34" charset="0"/>
            </a:endParaRPr>
          </a:p>
          <a:p>
            <a:pPr algn="just">
              <a:buFont typeface="Wingdings" pitchFamily="2" charset="2"/>
              <a:buChar char="§"/>
            </a:pPr>
            <a:endParaRPr lang="en-US" sz="2600" dirty="0">
              <a:cs typeface="Arial" pitchFamily="34" charset="0"/>
            </a:endParaRPr>
          </a:p>
        </p:txBody>
      </p:sp>
      <p:sp>
        <p:nvSpPr>
          <p:cNvPr id="5125" name="Text Box 5"/>
          <p:cNvSpPr txBox="1">
            <a:spLocks noChangeArrowheads="1"/>
          </p:cNvSpPr>
          <p:nvPr/>
        </p:nvSpPr>
        <p:spPr bwMode="auto">
          <a:xfrm>
            <a:off x="2209800" y="0"/>
            <a:ext cx="41833800" cy="3048000"/>
          </a:xfrm>
          <a:prstGeom prst="rect">
            <a:avLst/>
          </a:prstGeom>
          <a:noFill/>
          <a:ln>
            <a:noFill/>
          </a:ln>
          <a:extLst>
            <a:ext uri="{909E8E84-426E-40DD-AFC4-6F175D3DCCD1}">
              <a14:hiddenFill xmlns:a14="http://schemas.microsoft.com/office/drawing/2010/main">
                <a:solidFill>
                  <a:srgbClr val="0033CC"/>
                </a:solidFill>
              </a14:hiddenFill>
            </a:ext>
            <a:ext uri="{91240B29-F687-4F45-9708-019B960494DF}">
              <a14:hiddenLine xmlns:a14="http://schemas.microsoft.com/office/drawing/2010/main" w="66675">
                <a:solidFill>
                  <a:schemeClr val="tx1"/>
                </a:solidFill>
                <a:miter lim="800000"/>
                <a:headEnd/>
                <a:tailEnd/>
              </a14:hiddenLine>
            </a:ext>
          </a:extLst>
        </p:spPr>
        <p:txBody>
          <a:bodyPr lIns="194390" tIns="194390" rIns="194390" bIns="194390"/>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lnSpc>
                <a:spcPts val="7738"/>
              </a:lnSpc>
            </a:pPr>
            <a:r>
              <a:rPr lang="en-US" altLang="ja-JP" sz="8000" b="1" i="1" dirty="0" smtClean="0">
                <a:solidFill>
                  <a:schemeClr val="accent5">
                    <a:lumMod val="50000"/>
                  </a:schemeClr>
                </a:solidFill>
                <a:effectLst>
                  <a:outerShdw blurRad="38100" dist="38100" dir="2700000" algn="tl">
                    <a:srgbClr val="C0C0C0"/>
                  </a:outerShdw>
                </a:effectLst>
                <a:latin typeface="Times New Roman" pitchFamily="18" charset="0"/>
                <a:ea typeface="ＭＳ Ｐゴシック" pitchFamily="34" charset="-128"/>
              </a:rPr>
              <a:t>Engineering Comfortable </a:t>
            </a:r>
            <a:r>
              <a:rPr lang="en-US" altLang="ja-JP" sz="8000" b="1" i="1" dirty="0">
                <a:solidFill>
                  <a:schemeClr val="accent5">
                    <a:lumMod val="50000"/>
                  </a:schemeClr>
                </a:solidFill>
                <a:effectLst>
                  <a:outerShdw blurRad="38100" dist="38100" dir="2700000" algn="tl">
                    <a:srgbClr val="C0C0C0"/>
                  </a:outerShdw>
                </a:effectLst>
                <a:latin typeface="Times New Roman" pitchFamily="18" charset="0"/>
                <a:ea typeface="ＭＳ Ｐゴシック" pitchFamily="34" charset="-128"/>
              </a:rPr>
              <a:t>Contact Lenses: </a:t>
            </a:r>
            <a:r>
              <a:rPr lang="en-US" altLang="ja-JP" sz="8000" b="1" i="1" dirty="0" smtClean="0">
                <a:solidFill>
                  <a:schemeClr val="accent5">
                    <a:lumMod val="50000"/>
                  </a:schemeClr>
                </a:solidFill>
                <a:effectLst>
                  <a:outerShdw blurRad="38100" dist="38100" dir="2700000" algn="tl">
                    <a:srgbClr val="C0C0C0"/>
                  </a:outerShdw>
                </a:effectLst>
                <a:latin typeface="Times New Roman" pitchFamily="18" charset="0"/>
                <a:ea typeface="ＭＳ Ｐゴシック" pitchFamily="34" charset="-128"/>
              </a:rPr>
              <a:t>Controlled Release of Comfort Agents</a:t>
            </a:r>
            <a:endParaRPr lang="en-US" altLang="ja-JP" sz="8000" i="1" dirty="0">
              <a:solidFill>
                <a:schemeClr val="accent5">
                  <a:lumMod val="50000"/>
                </a:schemeClr>
              </a:solidFill>
              <a:ea typeface="ＭＳ Ｐゴシック" pitchFamily="34" charset="-128"/>
            </a:endParaRPr>
          </a:p>
          <a:p>
            <a:pPr algn="ctr">
              <a:lnSpc>
                <a:spcPts val="8400"/>
              </a:lnSpc>
            </a:pPr>
            <a:r>
              <a:rPr lang="en-US" sz="7200" dirty="0">
                <a:solidFill>
                  <a:schemeClr val="accent5">
                    <a:lumMod val="50000"/>
                  </a:schemeClr>
                </a:solidFill>
                <a:latin typeface="Times New Roman" pitchFamily="18" charset="0"/>
              </a:rPr>
              <a:t> </a:t>
            </a:r>
            <a:r>
              <a:rPr lang="en-US" sz="6000" u="sng" dirty="0" smtClean="0">
                <a:solidFill>
                  <a:schemeClr val="accent5">
                    <a:lumMod val="50000"/>
                  </a:schemeClr>
                </a:solidFill>
                <a:latin typeface="Times New Roman" pitchFamily="18" charset="0"/>
              </a:rPr>
              <a:t>Desmond </a:t>
            </a:r>
            <a:r>
              <a:rPr lang="en-US" sz="6000" u="sng" dirty="0" smtClean="0">
                <a:solidFill>
                  <a:schemeClr val="accent5">
                    <a:lumMod val="50000"/>
                  </a:schemeClr>
                </a:solidFill>
                <a:latin typeface="Times New Roman" pitchFamily="18" charset="0"/>
              </a:rPr>
              <a:t>Pressey</a:t>
            </a:r>
            <a:r>
              <a:rPr lang="en-US" sz="6000" dirty="0" smtClean="0">
                <a:solidFill>
                  <a:schemeClr val="accent5">
                    <a:lumMod val="50000"/>
                  </a:schemeClr>
                </a:solidFill>
                <a:latin typeface="Times New Roman" pitchFamily="18" charset="0"/>
              </a:rPr>
              <a:t>, </a:t>
            </a:r>
            <a:r>
              <a:rPr lang="en-US" sz="6000" dirty="0" smtClean="0">
                <a:solidFill>
                  <a:schemeClr val="accent5">
                    <a:lumMod val="50000"/>
                  </a:schemeClr>
                </a:solidFill>
                <a:latin typeface="Times New Roman" pitchFamily="18" charset="0"/>
              </a:rPr>
              <a:t>Charles </a:t>
            </a:r>
            <a:r>
              <a:rPr lang="en-US" sz="6000" dirty="0" smtClean="0">
                <a:solidFill>
                  <a:schemeClr val="accent5">
                    <a:lumMod val="50000"/>
                  </a:schemeClr>
                </a:solidFill>
                <a:latin typeface="Times New Roman" pitchFamily="18" charset="0"/>
              </a:rPr>
              <a:t>White, </a:t>
            </a:r>
            <a:r>
              <a:rPr lang="en-US" sz="6000" dirty="0">
                <a:solidFill>
                  <a:schemeClr val="accent5">
                    <a:lumMod val="50000"/>
                  </a:schemeClr>
                </a:solidFill>
                <a:latin typeface="Times New Roman" pitchFamily="18" charset="0"/>
              </a:rPr>
              <a:t>Mark E. </a:t>
            </a:r>
            <a:r>
              <a:rPr lang="en-US" sz="6000" dirty="0" smtClean="0">
                <a:solidFill>
                  <a:schemeClr val="accent5">
                    <a:lumMod val="50000"/>
                  </a:schemeClr>
                </a:solidFill>
                <a:latin typeface="Times New Roman" pitchFamily="18" charset="0"/>
              </a:rPr>
              <a:t>Byrne</a:t>
            </a:r>
            <a:endParaRPr lang="en-US" sz="6000" baseline="30000" dirty="0" smtClean="0">
              <a:solidFill>
                <a:schemeClr val="accent5">
                  <a:lumMod val="50000"/>
                </a:schemeClr>
              </a:solidFill>
              <a:latin typeface="Times New Roman" pitchFamily="18" charset="0"/>
            </a:endParaRPr>
          </a:p>
          <a:p>
            <a:pPr algn="ctr">
              <a:lnSpc>
                <a:spcPct val="90000"/>
              </a:lnSpc>
            </a:pPr>
            <a:r>
              <a:rPr lang="en-GB" altLang="ja-JP" sz="3800" b="1" dirty="0" smtClean="0">
                <a:solidFill>
                  <a:schemeClr val="accent5">
                    <a:lumMod val="50000"/>
                  </a:schemeClr>
                </a:solidFill>
                <a:latin typeface="Times New Roman" pitchFamily="18" charset="0"/>
                <a:ea typeface="ＭＳ Ｐゴシック" pitchFamily="34" charset="-128"/>
              </a:rPr>
              <a:t>1. Biomimetic &amp; </a:t>
            </a:r>
            <a:r>
              <a:rPr lang="en-GB" altLang="ja-JP" sz="3800" b="1" dirty="0" smtClean="0">
                <a:solidFill>
                  <a:schemeClr val="accent5">
                    <a:lumMod val="50000"/>
                  </a:schemeClr>
                </a:solidFill>
                <a:latin typeface="Times New Roman" pitchFamily="18" charset="0"/>
                <a:ea typeface="ＭＳ Ｐゴシック" pitchFamily="34" charset="-128"/>
              </a:rPr>
              <a:t>Biohybrid</a:t>
            </a:r>
            <a:r>
              <a:rPr lang="en-GB" altLang="ja-JP" sz="3800" b="1" dirty="0" smtClean="0">
                <a:solidFill>
                  <a:schemeClr val="accent5">
                    <a:lumMod val="50000"/>
                  </a:schemeClr>
                </a:solidFill>
                <a:latin typeface="Times New Roman" pitchFamily="18" charset="0"/>
                <a:ea typeface="ＭＳ Ｐゴシック" pitchFamily="34" charset="-128"/>
              </a:rPr>
              <a:t> Materials, Biomedical Devices, and Drug Delivery Laboratories,</a:t>
            </a:r>
            <a:r>
              <a:rPr lang="en-GB" altLang="ja-JP" sz="3800" dirty="0" smtClean="0">
                <a:solidFill>
                  <a:schemeClr val="accent5">
                    <a:lumMod val="50000"/>
                  </a:schemeClr>
                </a:solidFill>
                <a:ea typeface="ＭＳ Ｐゴシック" pitchFamily="34" charset="-128"/>
              </a:rPr>
              <a:t> </a:t>
            </a:r>
          </a:p>
          <a:p>
            <a:pPr algn="ctr">
              <a:lnSpc>
                <a:spcPct val="90000"/>
              </a:lnSpc>
            </a:pPr>
            <a:r>
              <a:rPr lang="en-US" sz="3800" b="1" dirty="0" smtClean="0">
                <a:solidFill>
                  <a:schemeClr val="accent5">
                    <a:lumMod val="50000"/>
                  </a:schemeClr>
                </a:solidFill>
                <a:latin typeface="Times New Roman" pitchFamily="18" charset="0"/>
              </a:rPr>
              <a:t>Department </a:t>
            </a:r>
            <a:r>
              <a:rPr lang="en-US" sz="3800" b="1" dirty="0">
                <a:solidFill>
                  <a:schemeClr val="accent5">
                    <a:lumMod val="50000"/>
                  </a:schemeClr>
                </a:solidFill>
                <a:latin typeface="Times New Roman" pitchFamily="18" charset="0"/>
              </a:rPr>
              <a:t>of Chemical Engineering</a:t>
            </a:r>
          </a:p>
          <a:p>
            <a:pPr algn="ctr">
              <a:lnSpc>
                <a:spcPct val="90000"/>
              </a:lnSpc>
            </a:pPr>
            <a:r>
              <a:rPr lang="en-US" sz="3800" b="1" dirty="0">
                <a:solidFill>
                  <a:schemeClr val="accent5">
                    <a:lumMod val="50000"/>
                  </a:schemeClr>
                </a:solidFill>
                <a:latin typeface="Times New Roman" pitchFamily="18" charset="0"/>
              </a:rPr>
              <a:t>2. NSF REU Site in Micro-Nano Structured Materials, Therapeutics, and Devices , Auburn University, Auburn, AL 36849, USA</a:t>
            </a:r>
          </a:p>
        </p:txBody>
      </p:sp>
      <p:sp>
        <p:nvSpPr>
          <p:cNvPr id="5204" name="Text Box 84"/>
          <p:cNvSpPr txBox="1">
            <a:spLocks noChangeArrowheads="1"/>
          </p:cNvSpPr>
          <p:nvPr/>
        </p:nvSpPr>
        <p:spPr bwMode="auto">
          <a:xfrm>
            <a:off x="203200" y="3997325"/>
            <a:ext cx="10563225"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defRPr/>
            </a:pPr>
            <a:r>
              <a:rPr lang="en-US" sz="5200" b="1" i="1" dirty="0" smtClean="0">
                <a:solidFill>
                  <a:schemeClr val="bg1"/>
                </a:solidFill>
                <a:effectLst>
                  <a:outerShdw blurRad="38100" dist="38100" dir="2700000" algn="tl">
                    <a:srgbClr val="000000"/>
                  </a:outerShdw>
                </a:effectLst>
                <a:latin typeface="Times New Roman" pitchFamily="18" charset="0"/>
              </a:rPr>
              <a:t>INTRODUCTION</a:t>
            </a:r>
          </a:p>
        </p:txBody>
      </p:sp>
      <p:sp>
        <p:nvSpPr>
          <p:cNvPr id="5515" name="Text Box 395"/>
          <p:cNvSpPr txBox="1">
            <a:spLocks noChangeArrowheads="1"/>
          </p:cNvSpPr>
          <p:nvPr/>
        </p:nvSpPr>
        <p:spPr bwMode="auto">
          <a:xfrm>
            <a:off x="34644034" y="29109337"/>
            <a:ext cx="8839200"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defRPr/>
            </a:pPr>
            <a:r>
              <a:rPr lang="en-US" sz="5200" b="1" i="1" dirty="0" smtClean="0">
                <a:solidFill>
                  <a:schemeClr val="bg1"/>
                </a:solidFill>
                <a:effectLst>
                  <a:outerShdw blurRad="38100" dist="38100" dir="2700000" algn="tl">
                    <a:srgbClr val="000000"/>
                  </a:outerShdw>
                </a:effectLst>
                <a:latin typeface="Times New Roman" pitchFamily="18" charset="0"/>
              </a:rPr>
              <a:t>ACKNOWLEDGEMENTS</a:t>
            </a:r>
          </a:p>
        </p:txBody>
      </p:sp>
      <p:sp>
        <p:nvSpPr>
          <p:cNvPr id="5796" name="Text Box 676"/>
          <p:cNvSpPr txBox="1">
            <a:spLocks noChangeArrowheads="1"/>
          </p:cNvSpPr>
          <p:nvPr/>
        </p:nvSpPr>
        <p:spPr bwMode="auto">
          <a:xfrm>
            <a:off x="34671000" y="13500833"/>
            <a:ext cx="8839200"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defRPr/>
            </a:pPr>
            <a:r>
              <a:rPr lang="en-US" sz="5200" b="1" i="1" dirty="0" smtClean="0">
                <a:solidFill>
                  <a:schemeClr val="bg1"/>
                </a:solidFill>
                <a:effectLst>
                  <a:outerShdw blurRad="38100" dist="38100" dir="2700000" algn="tl">
                    <a:srgbClr val="000000"/>
                  </a:outerShdw>
                </a:effectLst>
                <a:latin typeface="Times New Roman" pitchFamily="18" charset="0"/>
              </a:rPr>
              <a:t>CONCLUSION</a:t>
            </a:r>
            <a:endParaRPr lang="en-US" sz="5200" b="1" i="1" dirty="0" smtClean="0">
              <a:solidFill>
                <a:schemeClr val="bg1"/>
              </a:solidFill>
              <a:effectLst>
                <a:outerShdw blurRad="38100" dist="38100" dir="2700000" algn="tl">
                  <a:srgbClr val="000000"/>
                </a:outerShdw>
              </a:effectLst>
              <a:latin typeface="Times New Roman" pitchFamily="18" charset="0"/>
            </a:endParaRPr>
          </a:p>
        </p:txBody>
      </p:sp>
      <p:sp>
        <p:nvSpPr>
          <p:cNvPr id="5816" name="Text Box 696"/>
          <p:cNvSpPr txBox="1">
            <a:spLocks noChangeArrowheads="1"/>
          </p:cNvSpPr>
          <p:nvPr/>
        </p:nvSpPr>
        <p:spPr bwMode="auto">
          <a:xfrm>
            <a:off x="34697967" y="24145152"/>
            <a:ext cx="8812233"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defRPr/>
            </a:pPr>
            <a:r>
              <a:rPr lang="en-US" sz="5200" b="1" i="1" dirty="0" smtClean="0">
                <a:solidFill>
                  <a:schemeClr val="bg1"/>
                </a:solidFill>
                <a:effectLst>
                  <a:outerShdw blurRad="38100" dist="38100" dir="2700000" algn="tl">
                    <a:srgbClr val="000000"/>
                  </a:outerShdw>
                </a:effectLst>
                <a:latin typeface="Times New Roman" pitchFamily="18" charset="0"/>
              </a:rPr>
              <a:t>REFERENCES</a:t>
            </a:r>
          </a:p>
        </p:txBody>
      </p:sp>
      <p:sp>
        <p:nvSpPr>
          <p:cNvPr id="5821" name="Text Box 701"/>
          <p:cNvSpPr txBox="1">
            <a:spLocks noChangeArrowheads="1"/>
          </p:cNvSpPr>
          <p:nvPr/>
        </p:nvSpPr>
        <p:spPr bwMode="auto">
          <a:xfrm>
            <a:off x="12035005" y="13500833"/>
            <a:ext cx="21740960"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defRPr/>
            </a:pPr>
            <a:r>
              <a:rPr lang="en-US" sz="5200" b="1" i="1" dirty="0" smtClean="0">
                <a:solidFill>
                  <a:schemeClr val="bg1"/>
                </a:solidFill>
                <a:effectLst>
                  <a:outerShdw blurRad="38100" dist="38100" dir="2700000" algn="tl">
                    <a:srgbClr val="000000"/>
                  </a:outerShdw>
                </a:effectLst>
                <a:latin typeface="Times New Roman" pitchFamily="18" charset="0"/>
                <a:cs typeface="Times New Roman" pitchFamily="18" charset="0"/>
              </a:rPr>
              <a:t>RESULTS</a:t>
            </a:r>
          </a:p>
        </p:txBody>
      </p:sp>
      <p:sp>
        <p:nvSpPr>
          <p:cNvPr id="5818" name="Text Box 698"/>
          <p:cNvSpPr txBox="1">
            <a:spLocks noChangeArrowheads="1"/>
          </p:cNvSpPr>
          <p:nvPr/>
        </p:nvSpPr>
        <p:spPr bwMode="auto">
          <a:xfrm>
            <a:off x="227012" y="10383663"/>
            <a:ext cx="10563225"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defRPr/>
            </a:pPr>
            <a:r>
              <a:rPr lang="en-US" sz="5200" b="1" i="1" dirty="0" smtClean="0">
                <a:solidFill>
                  <a:schemeClr val="bg1"/>
                </a:solidFill>
                <a:effectLst>
                  <a:outerShdw blurRad="38100" dist="38100" dir="2700000" algn="tl">
                    <a:srgbClr val="000000"/>
                  </a:outerShdw>
                </a:effectLst>
                <a:latin typeface="Times New Roman" pitchFamily="18" charset="0"/>
              </a:rPr>
              <a:t>MOTIVATION</a:t>
            </a:r>
          </a:p>
        </p:txBody>
      </p:sp>
      <p:sp>
        <p:nvSpPr>
          <p:cNvPr id="2061" name="TextBox 18"/>
          <p:cNvSpPr txBox="1">
            <a:spLocks noChangeArrowheads="1"/>
          </p:cNvSpPr>
          <p:nvPr/>
        </p:nvSpPr>
        <p:spPr bwMode="auto">
          <a:xfrm>
            <a:off x="201613" y="4911726"/>
            <a:ext cx="10542587" cy="546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033" tIns="50516" rIns="101033" bIns="50516"/>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marL="457200" indent="-457200" algn="just" eaLnBrk="1" hangingPunct="1">
              <a:buFont typeface="Arial" pitchFamily="34" charset="0"/>
              <a:buChar char="•"/>
            </a:pPr>
            <a:r>
              <a:rPr lang="en-US" sz="2600" dirty="0" smtClean="0">
                <a:ea typeface="SimSun" pitchFamily="2" charset="-122"/>
                <a:cs typeface="Arial" pitchFamily="34" charset="0"/>
              </a:rPr>
              <a:t>A molecular approach was exercised using polymer contact lenses that serve to hold and release comfort </a:t>
            </a:r>
            <a:r>
              <a:rPr lang="en-US" sz="2600" dirty="0" smtClean="0">
                <a:ea typeface="SimSun" pitchFamily="2" charset="-122"/>
                <a:cs typeface="Arial" pitchFamily="34" charset="0"/>
              </a:rPr>
              <a:t>agents </a:t>
            </a:r>
            <a:r>
              <a:rPr lang="en-US" sz="2600" dirty="0" smtClean="0">
                <a:ea typeface="SimSun" pitchFamily="2" charset="-122"/>
                <a:cs typeface="Arial" pitchFamily="34" charset="0"/>
              </a:rPr>
              <a:t>to </a:t>
            </a:r>
            <a:r>
              <a:rPr lang="en-US" sz="2600" dirty="0" smtClean="0">
                <a:ea typeface="SimSun" pitchFamily="2" charset="-122"/>
                <a:cs typeface="Arial" pitchFamily="34" charset="0"/>
              </a:rPr>
              <a:t>the eye</a:t>
            </a:r>
          </a:p>
          <a:p>
            <a:pPr algn="just" eaLnBrk="1" hangingPunct="1"/>
            <a:endParaRPr lang="en-US" sz="2600" dirty="0">
              <a:ea typeface="SimSun" pitchFamily="2" charset="-122"/>
              <a:cs typeface="Arial" pitchFamily="34" charset="0"/>
            </a:endParaRPr>
          </a:p>
          <a:p>
            <a:pPr marL="457200" indent="-457200" algn="just" eaLnBrk="1" hangingPunct="1">
              <a:buFont typeface="Arial" pitchFamily="34" charset="0"/>
              <a:buChar char="•"/>
            </a:pPr>
            <a:r>
              <a:rPr lang="en-US" sz="2600" dirty="0" smtClean="0">
                <a:ea typeface="SimSun" pitchFamily="2" charset="-122"/>
                <a:cs typeface="Arial" pitchFamily="34" charset="0"/>
              </a:rPr>
              <a:t>Enhanced control of ocular </a:t>
            </a:r>
            <a:r>
              <a:rPr lang="en-US" sz="2600" dirty="0" smtClean="0">
                <a:ea typeface="SimSun" pitchFamily="2" charset="-122"/>
                <a:cs typeface="Arial" pitchFamily="34" charset="0"/>
              </a:rPr>
              <a:t>comfort agent</a:t>
            </a:r>
            <a:r>
              <a:rPr lang="en-US" sz="2600" dirty="0" smtClean="0">
                <a:ea typeface="SimSun" pitchFamily="2" charset="-122"/>
                <a:cs typeface="Arial" pitchFamily="34" charset="0"/>
              </a:rPr>
              <a:t> </a:t>
            </a:r>
            <a:r>
              <a:rPr lang="en-US" sz="2600" dirty="0" smtClean="0">
                <a:ea typeface="SimSun" pitchFamily="2" charset="-122"/>
                <a:cs typeface="Arial" pitchFamily="34" charset="0"/>
              </a:rPr>
              <a:t>release can be achieved by engineering contact lenses </a:t>
            </a:r>
            <a:r>
              <a:rPr lang="en-US" sz="2600" dirty="0" smtClean="0">
                <a:ea typeface="SimSun" pitchFamily="2" charset="-122"/>
                <a:cs typeface="Arial" pitchFamily="34" charset="0"/>
              </a:rPr>
              <a:t>via molecular </a:t>
            </a:r>
            <a:r>
              <a:rPr lang="en-US" sz="2600" dirty="0" smtClean="0">
                <a:ea typeface="SimSun" pitchFamily="2" charset="-122"/>
                <a:cs typeface="Arial" pitchFamily="34" charset="0"/>
              </a:rPr>
              <a:t>imprinting, which involve the formation of a pre-polymerization complex between the template molecule and functional monomers with specific chemical structures designed  to have non covalent interactions with the template.</a:t>
            </a:r>
          </a:p>
          <a:p>
            <a:pPr marL="457200" indent="-457200" algn="just" eaLnBrk="1" hangingPunct="1">
              <a:buFont typeface="Arial" pitchFamily="34" charset="0"/>
              <a:buChar char="•"/>
            </a:pPr>
            <a:endParaRPr lang="en-US" sz="2600" dirty="0">
              <a:ea typeface="SimSun" pitchFamily="2" charset="-122"/>
              <a:cs typeface="Arial" pitchFamily="34" charset="0"/>
            </a:endParaRPr>
          </a:p>
          <a:p>
            <a:pPr marL="457200" indent="-457200" algn="just" eaLnBrk="1" hangingPunct="1">
              <a:buFont typeface="Arial" pitchFamily="34" charset="0"/>
              <a:buChar char="•"/>
            </a:pPr>
            <a:r>
              <a:rPr lang="en-US" sz="2600" dirty="0" smtClean="0">
                <a:ea typeface="SimSun" pitchFamily="2" charset="-122"/>
                <a:cs typeface="Arial" pitchFamily="34" charset="0"/>
              </a:rPr>
              <a:t>Controlled release of comfort agents via </a:t>
            </a:r>
            <a:r>
              <a:rPr lang="en-US" sz="2600" dirty="0" smtClean="0">
                <a:ea typeface="SimSun" pitchFamily="2" charset="-122"/>
                <a:cs typeface="Arial" pitchFamily="34" charset="0"/>
              </a:rPr>
              <a:t>molecularly </a:t>
            </a:r>
            <a:r>
              <a:rPr lang="en-US" sz="2600" dirty="0" smtClean="0">
                <a:ea typeface="SimSun" pitchFamily="2" charset="-122"/>
                <a:cs typeface="Arial" pitchFamily="34" charset="0"/>
              </a:rPr>
              <a:t>imprinted contact lenses can solve the need for more efficient topical treatment</a:t>
            </a:r>
            <a:endParaRPr lang="en-US" sz="2600" dirty="0">
              <a:ea typeface="SimSun" pitchFamily="2" charset="-122"/>
              <a:cs typeface="Arial" pitchFamily="34" charset="0"/>
            </a:endParaRPr>
          </a:p>
        </p:txBody>
      </p:sp>
      <p:sp>
        <p:nvSpPr>
          <p:cNvPr id="2069" name="TextBox 357"/>
          <p:cNvSpPr txBox="1">
            <a:spLocks noChangeArrowheads="1"/>
          </p:cNvSpPr>
          <p:nvPr/>
        </p:nvSpPr>
        <p:spPr bwMode="auto">
          <a:xfrm>
            <a:off x="34671000" y="14503400"/>
            <a:ext cx="8975746"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algn="just">
              <a:buFont typeface="Arial" pitchFamily="34" charset="0"/>
              <a:buChar char="•"/>
            </a:pPr>
            <a:r>
              <a:rPr lang="en-US" sz="2800" dirty="0">
                <a:latin typeface="Times New Roman" pitchFamily="18" charset="0"/>
                <a:cs typeface="Times New Roman" pitchFamily="18" charset="0"/>
              </a:rPr>
              <a:t> </a:t>
            </a:r>
            <a:r>
              <a:rPr lang="en-US" sz="2800" dirty="0" smtClean="0">
                <a:cs typeface="Arial" pitchFamily="34" charset="0"/>
              </a:rPr>
              <a:t>The results show that using molecularly imprinted lenses is an efficient method for the release of comfort agents</a:t>
            </a:r>
            <a:endParaRPr lang="en-US" sz="2800" dirty="0">
              <a:cs typeface="Arial" pitchFamily="34" charset="0"/>
            </a:endParaRPr>
          </a:p>
          <a:p>
            <a:pPr algn="just">
              <a:buFont typeface="Arial" pitchFamily="34" charset="0"/>
              <a:buChar char="•"/>
            </a:pPr>
            <a:r>
              <a:rPr lang="en-US" sz="2800" dirty="0">
                <a:cs typeface="Arial" pitchFamily="34" charset="0"/>
              </a:rPr>
              <a:t> </a:t>
            </a:r>
            <a:r>
              <a:rPr lang="en-US" sz="2800" dirty="0" smtClean="0">
                <a:cs typeface="Arial" pitchFamily="34" charset="0"/>
              </a:rPr>
              <a:t>Trehalose lenses released for a range of 13-16 hours, making it efficient for lenses with made for short durations of wear.</a:t>
            </a:r>
            <a:endParaRPr lang="en-US" sz="2800" dirty="0">
              <a:cs typeface="Arial" pitchFamily="34" charset="0"/>
            </a:endParaRPr>
          </a:p>
          <a:p>
            <a:pPr algn="just">
              <a:buFont typeface="Arial" pitchFamily="34" charset="0"/>
              <a:buChar char="•"/>
            </a:pPr>
            <a:r>
              <a:rPr lang="en-US" sz="2800" dirty="0">
                <a:cs typeface="Arial" pitchFamily="34" charset="0"/>
              </a:rPr>
              <a:t> Further </a:t>
            </a:r>
            <a:r>
              <a:rPr lang="en-US" sz="2800" dirty="0" smtClean="0">
                <a:cs typeface="Arial" pitchFamily="34" charset="0"/>
              </a:rPr>
              <a:t>innovative testing methods are needed to achieve near authentic conditions related to contact wear in the eye, such as dynamic flow rate, temperature control, oxygen exposure, etc.</a:t>
            </a:r>
          </a:p>
          <a:p>
            <a:pPr algn="just">
              <a:buFont typeface="Arial" pitchFamily="34" charset="0"/>
              <a:buChar char="•"/>
            </a:pPr>
            <a:r>
              <a:rPr lang="en-US" sz="2800" dirty="0" smtClean="0">
                <a:cs typeface="Arial" pitchFamily="34" charset="0"/>
              </a:rPr>
              <a:t>Further research will include multi-comfort agent lenses, therapeutic drug releasing lense</a:t>
            </a:r>
            <a:r>
              <a:rPr lang="en-US" sz="2800" dirty="0" smtClean="0">
                <a:cs typeface="Arial" pitchFamily="34" charset="0"/>
              </a:rPr>
              <a:t>s, as well as many other applications of molecularly imprinted contact lenses</a:t>
            </a:r>
            <a:endParaRPr lang="en-US" sz="2800" dirty="0">
              <a:cs typeface="Arial" pitchFamily="34" charset="0"/>
            </a:endParaRPr>
          </a:p>
        </p:txBody>
      </p:sp>
      <p:sp>
        <p:nvSpPr>
          <p:cNvPr id="2070" name="TextBox 359"/>
          <p:cNvSpPr txBox="1">
            <a:spLocks noChangeArrowheads="1"/>
          </p:cNvSpPr>
          <p:nvPr/>
        </p:nvSpPr>
        <p:spPr bwMode="auto">
          <a:xfrm>
            <a:off x="34644033" y="30032852"/>
            <a:ext cx="8866167" cy="151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algn="just">
              <a:buFontTx/>
              <a:buChar char="•"/>
            </a:pPr>
            <a:r>
              <a:rPr lang="en-US" sz="2000" dirty="0">
                <a:cs typeface="Arial" pitchFamily="34" charset="0"/>
              </a:rPr>
              <a:t> This research was funded by the National Science Foundation. We thank the NSF REU program, along with the program directors Dr. Mark Byrne and Dr. Steve Duke. We thank the Biomimetic &amp; Biohybrid Materials, Biomedical Devices, &amp; Drug Delivery Laboratories, Auburn University. Thank you to </a:t>
            </a:r>
            <a:r>
              <a:rPr lang="en-US" sz="2000" dirty="0" smtClean="0">
                <a:cs typeface="Arial" pitchFamily="34" charset="0"/>
              </a:rPr>
              <a:t>Charles White </a:t>
            </a:r>
            <a:r>
              <a:rPr lang="en-US" sz="2000" dirty="0">
                <a:cs typeface="Arial" pitchFamily="34" charset="0"/>
              </a:rPr>
              <a:t>for needed sample recordings and the rest of Byrne Lab </a:t>
            </a:r>
          </a:p>
          <a:p>
            <a:pPr algn="just">
              <a:buFontTx/>
              <a:buChar char="•"/>
            </a:pPr>
            <a:r>
              <a:rPr lang="en-US" sz="2000" dirty="0">
                <a:cs typeface="Arial" pitchFamily="34" charset="0"/>
              </a:rPr>
              <a:t>NSF EEC Award #1063107</a:t>
            </a:r>
          </a:p>
        </p:txBody>
      </p:sp>
      <p:sp>
        <p:nvSpPr>
          <p:cNvPr id="2071" name="TextBox 360"/>
          <p:cNvSpPr txBox="1">
            <a:spLocks noChangeArrowheads="1"/>
          </p:cNvSpPr>
          <p:nvPr/>
        </p:nvSpPr>
        <p:spPr bwMode="auto">
          <a:xfrm>
            <a:off x="34644033" y="25091636"/>
            <a:ext cx="8866167" cy="354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236538" eaLnBrk="0" hangingPunct="0">
              <a:defRPr sz="8500">
                <a:solidFill>
                  <a:schemeClr val="tx1"/>
                </a:solidFill>
                <a:latin typeface="Arial" pitchFamily="34" charset="0"/>
              </a:defRPr>
            </a:lvl1pPr>
            <a:lvl2pPr marL="2076450" indent="-1619250" eaLnBrk="0" hangingPunct="0">
              <a:defRPr sz="8500">
                <a:solidFill>
                  <a:schemeClr val="tx1"/>
                </a:solidFill>
                <a:latin typeface="Arial" pitchFamily="34" charset="0"/>
              </a:defRPr>
            </a:lvl2pPr>
            <a:lvl3pPr marL="2533650" indent="-1619250" eaLnBrk="0" hangingPunct="0">
              <a:defRPr sz="8500">
                <a:solidFill>
                  <a:schemeClr val="tx1"/>
                </a:solidFill>
                <a:latin typeface="Arial" pitchFamily="34" charset="0"/>
              </a:defRPr>
            </a:lvl3pPr>
            <a:lvl4pPr marL="2990850" indent="-1619250" eaLnBrk="0" hangingPunct="0">
              <a:defRPr sz="8500">
                <a:solidFill>
                  <a:schemeClr val="tx1"/>
                </a:solidFill>
                <a:latin typeface="Arial" pitchFamily="34" charset="0"/>
              </a:defRPr>
            </a:lvl4pPr>
            <a:lvl5pPr marL="3448050" indent="-1619250" eaLnBrk="0" hangingPunct="0">
              <a:defRPr sz="8500">
                <a:solidFill>
                  <a:schemeClr val="tx1"/>
                </a:solidFill>
                <a:latin typeface="Arial" pitchFamily="34" charset="0"/>
              </a:defRPr>
            </a:lvl5pPr>
            <a:lvl6pPr marL="3905250" indent="-1619250" eaLnBrk="0" fontAlgn="base" hangingPunct="0">
              <a:spcBef>
                <a:spcPct val="0"/>
              </a:spcBef>
              <a:spcAft>
                <a:spcPct val="0"/>
              </a:spcAft>
              <a:defRPr sz="8500">
                <a:solidFill>
                  <a:schemeClr val="tx1"/>
                </a:solidFill>
                <a:latin typeface="Arial" pitchFamily="34" charset="0"/>
              </a:defRPr>
            </a:lvl6pPr>
            <a:lvl7pPr marL="4362450" indent="-1619250" eaLnBrk="0" fontAlgn="base" hangingPunct="0">
              <a:spcBef>
                <a:spcPct val="0"/>
              </a:spcBef>
              <a:spcAft>
                <a:spcPct val="0"/>
              </a:spcAft>
              <a:defRPr sz="8500">
                <a:solidFill>
                  <a:schemeClr val="tx1"/>
                </a:solidFill>
                <a:latin typeface="Arial" pitchFamily="34" charset="0"/>
              </a:defRPr>
            </a:lvl7pPr>
            <a:lvl8pPr marL="4819650" indent="-1619250" eaLnBrk="0" fontAlgn="base" hangingPunct="0">
              <a:spcBef>
                <a:spcPct val="0"/>
              </a:spcBef>
              <a:spcAft>
                <a:spcPct val="0"/>
              </a:spcAft>
              <a:defRPr sz="8500">
                <a:solidFill>
                  <a:schemeClr val="tx1"/>
                </a:solidFill>
                <a:latin typeface="Arial" pitchFamily="34" charset="0"/>
              </a:defRPr>
            </a:lvl8pPr>
            <a:lvl9pPr marL="5276850" indent="-1619250" eaLnBrk="0" fontAlgn="base" hangingPunct="0">
              <a:spcBef>
                <a:spcPct val="0"/>
              </a:spcBef>
              <a:spcAft>
                <a:spcPct val="0"/>
              </a:spcAft>
              <a:defRPr sz="8500">
                <a:solidFill>
                  <a:schemeClr val="tx1"/>
                </a:solidFill>
                <a:latin typeface="Arial" pitchFamily="34" charset="0"/>
              </a:defRPr>
            </a:lvl9pPr>
          </a:lstStyle>
          <a:p>
            <a:pPr algn="just">
              <a:buFontTx/>
              <a:buAutoNum type="arabicPeriod"/>
            </a:pPr>
            <a:r>
              <a:rPr lang="en-US" sz="2200" dirty="0" smtClean="0">
                <a:cs typeface="Arial" pitchFamily="34" charset="0"/>
              </a:rPr>
              <a:t> C.J. White, A. Tieppo, M.E. Byrne. Controlled drug release from contact lenses: a comprehensive review from 1965-present, J. DRUG DEL. 21 (2011) 369-384.</a:t>
            </a:r>
          </a:p>
          <a:p>
            <a:pPr algn="just">
              <a:buFontTx/>
              <a:buAutoNum type="arabicPeriod"/>
            </a:pPr>
            <a:r>
              <a:rPr lang="en-US" sz="2200" dirty="0" smtClean="0">
                <a:cs typeface="Arial" pitchFamily="34" charset="0"/>
              </a:rPr>
              <a:t> A. Tieppo, C.J. White, A.C. Paine, M.L. Voyles, M.k. McBride, M.E. Byrne. Sustained </a:t>
            </a:r>
            <a:r>
              <a:rPr lang="en-US" sz="2200" i="1" dirty="0" smtClean="0">
                <a:cs typeface="Arial" pitchFamily="34" charset="0"/>
              </a:rPr>
              <a:t>in vivo </a:t>
            </a:r>
            <a:r>
              <a:rPr lang="en-US" sz="2200" dirty="0" smtClean="0">
                <a:cs typeface="Arial" pitchFamily="34" charset="0"/>
              </a:rPr>
              <a:t>release from imprinted therapeutic contact lenses, Journal of Controlled Release. 157 (2012) 391-397.</a:t>
            </a:r>
          </a:p>
          <a:p>
            <a:pPr indent="0">
              <a:buFont typeface="+mj-lt"/>
              <a:buAutoNum type="arabicPeriod"/>
            </a:pPr>
            <a:r>
              <a:rPr lang="en-US" sz="2400" dirty="0" smtClean="0"/>
              <a:t>Arianna Tieppo, Kayla M. Pate, Mark E. Byrne</a:t>
            </a:r>
            <a:r>
              <a:rPr lang="en-US" sz="2200" dirty="0" smtClean="0">
                <a:cs typeface="Arial" pitchFamily="34" charset="0"/>
              </a:rPr>
              <a:t>. </a:t>
            </a:r>
            <a:r>
              <a:rPr lang="en-US" sz="2400" dirty="0" smtClean="0"/>
              <a:t>In vitro controlled release of an anti-inflammatory from daily disposable therapeutic contact lenses under physiological ocular tear flow, </a:t>
            </a:r>
            <a:r>
              <a:rPr lang="en-US" sz="2400" dirty="0"/>
              <a:t>European Journal of Pharmaceutics and </a:t>
            </a:r>
            <a:r>
              <a:rPr lang="en-US" sz="2400" dirty="0"/>
              <a:t>Biopharmaceutics</a:t>
            </a:r>
            <a:r>
              <a:rPr lang="en-US" sz="2400" dirty="0"/>
              <a:t> 81 (2012) 170–177</a:t>
            </a:r>
            <a:r>
              <a:rPr lang="en-US" sz="2200" dirty="0" smtClean="0">
                <a:cs typeface="Arial" pitchFamily="34" charset="0"/>
              </a:rPr>
              <a:t>.</a:t>
            </a:r>
            <a:endParaRPr lang="en-US" sz="2200" dirty="0">
              <a:cs typeface="Arial" pitchFamily="34" charset="0"/>
            </a:endParaRPr>
          </a:p>
        </p:txBody>
      </p:sp>
      <p:sp>
        <p:nvSpPr>
          <p:cNvPr id="362" name="Text Box 698"/>
          <p:cNvSpPr txBox="1">
            <a:spLocks noChangeArrowheads="1"/>
          </p:cNvSpPr>
          <p:nvPr/>
        </p:nvSpPr>
        <p:spPr bwMode="auto">
          <a:xfrm>
            <a:off x="228600" y="21063369"/>
            <a:ext cx="10563225" cy="960437"/>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r>
              <a:rPr lang="en-US" sz="5200" b="1" i="1" dirty="0" smtClean="0">
                <a:solidFill>
                  <a:schemeClr val="bg1"/>
                </a:solidFill>
                <a:effectLst>
                  <a:outerShdw blurRad="38100" dist="38100" dir="2700000" algn="tl">
                    <a:srgbClr val="000000"/>
                  </a:outerShdw>
                </a:effectLst>
                <a:latin typeface="Times New Roman" pitchFamily="18" charset="0"/>
              </a:rPr>
              <a:t>MOLECULAR IMPRINTING</a:t>
            </a:r>
            <a:endParaRPr lang="en-US" sz="5200" b="1" i="1" dirty="0">
              <a:solidFill>
                <a:schemeClr val="bg1"/>
              </a:solidFill>
              <a:effectLst>
                <a:outerShdw blurRad="38100" dist="38100" dir="2700000" algn="tl">
                  <a:srgbClr val="000000"/>
                </a:outerShdw>
              </a:effectLst>
              <a:latin typeface="Times New Roman" pitchFamily="18" charset="0"/>
            </a:endParaRPr>
          </a:p>
        </p:txBody>
      </p:sp>
      <p:sp>
        <p:nvSpPr>
          <p:cNvPr id="2073" name="TextBox 356"/>
          <p:cNvSpPr txBox="1">
            <a:spLocks noChangeArrowheads="1"/>
          </p:cNvSpPr>
          <p:nvPr/>
        </p:nvSpPr>
        <p:spPr bwMode="auto">
          <a:xfrm>
            <a:off x="227012" y="22023806"/>
            <a:ext cx="105632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algn="just">
              <a:buFont typeface="Wingdings" pitchFamily="2" charset="2"/>
              <a:buChar char="§"/>
            </a:pPr>
            <a:r>
              <a:rPr lang="en-US" sz="2800" dirty="0">
                <a:latin typeface="Times New Roman" pitchFamily="18" charset="0"/>
                <a:cs typeface="Times New Roman" pitchFamily="18" charset="0"/>
              </a:rPr>
              <a:t> </a:t>
            </a:r>
            <a:r>
              <a:rPr lang="en-US" sz="2800" dirty="0">
                <a:cs typeface="Arial" pitchFamily="34" charset="0"/>
              </a:rPr>
              <a:t>Create polymer </a:t>
            </a:r>
            <a:r>
              <a:rPr lang="en-US" sz="2800" dirty="0" smtClean="0">
                <a:cs typeface="Arial" pitchFamily="34" charset="0"/>
              </a:rPr>
              <a:t>lens </a:t>
            </a:r>
            <a:r>
              <a:rPr lang="en-US" sz="2800" dirty="0" smtClean="0">
                <a:cs typeface="Arial" pitchFamily="34" charset="0"/>
              </a:rPr>
              <a:t>via</a:t>
            </a:r>
            <a:r>
              <a:rPr lang="en-US" sz="2800" dirty="0" smtClean="0">
                <a:cs typeface="Arial" pitchFamily="34" charset="0"/>
              </a:rPr>
              <a:t> </a:t>
            </a:r>
            <a:r>
              <a:rPr lang="en-US" sz="2800" dirty="0">
                <a:cs typeface="Arial" pitchFamily="34" charset="0"/>
              </a:rPr>
              <a:t>molecular imprinting</a:t>
            </a:r>
          </a:p>
          <a:p>
            <a:pPr lvl="1" algn="just">
              <a:buFont typeface="Wingdings" pitchFamily="2" charset="2"/>
              <a:buChar char="§"/>
            </a:pPr>
            <a:r>
              <a:rPr lang="en-US" sz="2800" dirty="0">
                <a:cs typeface="Arial" pitchFamily="34" charset="0"/>
              </a:rPr>
              <a:t>Molecular imprinting is the creation of memory within a polymer structure, using functional monomers, templates, and crosslinkers</a:t>
            </a:r>
          </a:p>
          <a:p>
            <a:pPr lvl="1" algn="just">
              <a:buFont typeface="Wingdings" pitchFamily="2" charset="2"/>
              <a:buChar char="§"/>
            </a:pPr>
            <a:r>
              <a:rPr lang="en-US" sz="2800" dirty="0" smtClean="0">
                <a:cs typeface="Arial" pitchFamily="34" charset="0"/>
              </a:rPr>
              <a:t>Conducting </a:t>
            </a:r>
            <a:r>
              <a:rPr lang="en-US" sz="2800" dirty="0" smtClean="0">
                <a:cs typeface="Arial" pitchFamily="34" charset="0"/>
              </a:rPr>
              <a:t>comfort agent</a:t>
            </a:r>
            <a:r>
              <a:rPr lang="en-US" sz="2800" dirty="0" smtClean="0">
                <a:cs typeface="Arial" pitchFamily="34" charset="0"/>
              </a:rPr>
              <a:t> </a:t>
            </a:r>
            <a:r>
              <a:rPr lang="en-US" sz="2800" dirty="0">
                <a:cs typeface="Arial" pitchFamily="34" charset="0"/>
              </a:rPr>
              <a:t>releases through polymer </a:t>
            </a:r>
            <a:r>
              <a:rPr lang="en-US" sz="2800" dirty="0" smtClean="0">
                <a:cs typeface="Arial" pitchFamily="34" charset="0"/>
              </a:rPr>
              <a:t>lenses </a:t>
            </a:r>
            <a:r>
              <a:rPr lang="en-US" sz="2800" dirty="0">
                <a:cs typeface="Arial" pitchFamily="34" charset="0"/>
              </a:rPr>
              <a:t>with same molecularly imprinted system, but </a:t>
            </a:r>
            <a:r>
              <a:rPr lang="en-US" sz="2800" dirty="0" smtClean="0">
                <a:cs typeface="Arial" pitchFamily="34" charset="0"/>
              </a:rPr>
              <a:t>with different </a:t>
            </a:r>
            <a:r>
              <a:rPr lang="en-US" sz="2800" dirty="0" smtClean="0">
                <a:cs typeface="Arial" pitchFamily="34" charset="0"/>
              </a:rPr>
              <a:t>mass</a:t>
            </a:r>
            <a:r>
              <a:rPr lang="en-US" sz="2800" dirty="0" smtClean="0">
                <a:cs typeface="Arial" pitchFamily="34" charset="0"/>
              </a:rPr>
              <a:t> </a:t>
            </a:r>
            <a:r>
              <a:rPr lang="en-US" sz="2800" dirty="0" smtClean="0">
                <a:cs typeface="Arial" pitchFamily="34" charset="0"/>
              </a:rPr>
              <a:t>ratios of functional monomer </a:t>
            </a:r>
            <a:r>
              <a:rPr lang="en-US" sz="2800" dirty="0" smtClean="0">
                <a:cs typeface="Arial" pitchFamily="34" charset="0"/>
              </a:rPr>
              <a:t>to comfort agent</a:t>
            </a:r>
            <a:endParaRPr lang="en-US" sz="2800" dirty="0">
              <a:cs typeface="Arial" pitchFamily="34" charset="0"/>
            </a:endParaRPr>
          </a:p>
        </p:txBody>
      </p:sp>
      <p:pic>
        <p:nvPicPr>
          <p:cNvPr id="20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04800" y="31629016"/>
            <a:ext cx="3209925"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9" name="Picture 282" descr="V_289_200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725" y="0"/>
            <a:ext cx="4130675" cy="361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397"/>
          <p:cNvSpPr txBox="1">
            <a:spLocks noChangeArrowheads="1"/>
          </p:cNvSpPr>
          <p:nvPr/>
        </p:nvSpPr>
        <p:spPr bwMode="auto">
          <a:xfrm rot="16200000">
            <a:off x="24161612" y="22371682"/>
            <a:ext cx="20069808" cy="895035"/>
          </a:xfrm>
          <a:prstGeom prst="rect">
            <a:avLst/>
          </a:prstGeom>
          <a:gradFill flip="none" rotWithShape="1">
            <a:gsLst>
              <a:gs pos="0">
                <a:srgbClr val="FF9933"/>
              </a:gs>
              <a:gs pos="100000">
                <a:schemeClr val="bg1"/>
              </a:gs>
            </a:gsLst>
            <a:path path="shape">
              <a:fillToRect l="50000" t="50000" r="50000" b="50000"/>
            </a:path>
            <a:tileRect/>
          </a:gradFill>
          <a:ln>
            <a:noFill/>
          </a:ln>
          <a:effectLst/>
        </p:spPr>
        <p:txBody>
          <a:bodyPr rot="10800000" lIns="97195" tIns="48597" rIns="97195" bIns="48597"/>
          <a:lstStyle/>
          <a:p>
            <a:pPr algn="ctr" defTabSz="971752" eaLnBrk="0" hangingPunct="0">
              <a:defRPr/>
            </a:pPr>
            <a:endParaRPr lang="en-US" sz="5300" b="1" dirty="0">
              <a:solidFill>
                <a:srgbClr val="003366"/>
              </a:solidFill>
              <a:effectLst>
                <a:outerShdw blurRad="38100" dist="38100" dir="2700000" algn="tl">
                  <a:srgbClr val="000000"/>
                </a:outerShdw>
              </a:effectLst>
              <a:latin typeface="Arial" charset="0"/>
            </a:endParaRPr>
          </a:p>
        </p:txBody>
      </p:sp>
      <p:grpSp>
        <p:nvGrpSpPr>
          <p:cNvPr id="2594" name="Group 6"/>
          <p:cNvGrpSpPr>
            <a:grpSpLocks/>
          </p:cNvGrpSpPr>
          <p:nvPr/>
        </p:nvGrpSpPr>
        <p:grpSpPr bwMode="auto">
          <a:xfrm>
            <a:off x="254792" y="15679360"/>
            <a:ext cx="5867400" cy="4419600"/>
            <a:chOff x="463570" y="1456440"/>
            <a:chExt cx="6201526" cy="4227109"/>
          </a:xfrm>
        </p:grpSpPr>
        <p:pic>
          <p:nvPicPr>
            <p:cNvPr id="259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570" y="1456440"/>
              <a:ext cx="6201526" cy="422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4"/>
            <p:cNvSpPr/>
            <p:nvPr/>
          </p:nvSpPr>
          <p:spPr>
            <a:xfrm>
              <a:off x="851166" y="2997574"/>
              <a:ext cx="5523654" cy="2374712"/>
            </a:xfrm>
            <a:custGeom>
              <a:avLst/>
              <a:gdLst>
                <a:gd name="connsiteX0" fmla="*/ 0 w 5524500"/>
                <a:gd name="connsiteY0" fmla="*/ 2374900 h 2374900"/>
                <a:gd name="connsiteX1" fmla="*/ 50800 w 5524500"/>
                <a:gd name="connsiteY1" fmla="*/ 1384300 h 2374900"/>
                <a:gd name="connsiteX2" fmla="*/ 101600 w 5524500"/>
                <a:gd name="connsiteY2" fmla="*/ 825500 h 2374900"/>
                <a:gd name="connsiteX3" fmla="*/ 266700 w 5524500"/>
                <a:gd name="connsiteY3" fmla="*/ 330200 h 2374900"/>
                <a:gd name="connsiteX4" fmla="*/ 660400 w 5524500"/>
                <a:gd name="connsiteY4" fmla="*/ 76200 h 2374900"/>
                <a:gd name="connsiteX5" fmla="*/ 1231900 w 5524500"/>
                <a:gd name="connsiteY5" fmla="*/ 25400 h 2374900"/>
                <a:gd name="connsiteX6" fmla="*/ 2260600 w 5524500"/>
                <a:gd name="connsiteY6" fmla="*/ 12700 h 2374900"/>
                <a:gd name="connsiteX7" fmla="*/ 3263900 w 5524500"/>
                <a:gd name="connsiteY7" fmla="*/ 25400 h 2374900"/>
                <a:gd name="connsiteX8" fmla="*/ 4406900 w 5524500"/>
                <a:gd name="connsiteY8" fmla="*/ 0 h 2374900"/>
                <a:gd name="connsiteX9" fmla="*/ 5524500 w 5524500"/>
                <a:gd name="connsiteY9" fmla="*/ 25400 h 2374900"/>
                <a:gd name="connsiteX10" fmla="*/ 5524500 w 5524500"/>
                <a:gd name="connsiteY10" fmla="*/ 25400 h 237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24500" h="2374900">
                  <a:moveTo>
                    <a:pt x="0" y="2374900"/>
                  </a:moveTo>
                  <a:cubicBezTo>
                    <a:pt x="16933" y="2008716"/>
                    <a:pt x="33867" y="1642533"/>
                    <a:pt x="50800" y="1384300"/>
                  </a:cubicBezTo>
                  <a:cubicBezTo>
                    <a:pt x="67733" y="1126067"/>
                    <a:pt x="65617" y="1001183"/>
                    <a:pt x="101600" y="825500"/>
                  </a:cubicBezTo>
                  <a:cubicBezTo>
                    <a:pt x="137583" y="649817"/>
                    <a:pt x="173567" y="455083"/>
                    <a:pt x="266700" y="330200"/>
                  </a:cubicBezTo>
                  <a:cubicBezTo>
                    <a:pt x="359833" y="205317"/>
                    <a:pt x="499533" y="127000"/>
                    <a:pt x="660400" y="76200"/>
                  </a:cubicBezTo>
                  <a:cubicBezTo>
                    <a:pt x="821267" y="25400"/>
                    <a:pt x="965200" y="35983"/>
                    <a:pt x="1231900" y="25400"/>
                  </a:cubicBezTo>
                  <a:cubicBezTo>
                    <a:pt x="1498600" y="14817"/>
                    <a:pt x="1921933" y="12700"/>
                    <a:pt x="2260600" y="12700"/>
                  </a:cubicBezTo>
                  <a:cubicBezTo>
                    <a:pt x="2599267" y="12700"/>
                    <a:pt x="2906183" y="27517"/>
                    <a:pt x="3263900" y="25400"/>
                  </a:cubicBezTo>
                  <a:cubicBezTo>
                    <a:pt x="3621617" y="23283"/>
                    <a:pt x="4030133" y="0"/>
                    <a:pt x="4406900" y="0"/>
                  </a:cubicBezTo>
                  <a:cubicBezTo>
                    <a:pt x="4783667" y="0"/>
                    <a:pt x="5524500" y="25400"/>
                    <a:pt x="5524500" y="25400"/>
                  </a:cubicBezTo>
                  <a:lnTo>
                    <a:pt x="5524500" y="25400"/>
                  </a:lnTo>
                </a:path>
              </a:pathLst>
            </a:custGeom>
            <a:noFill/>
            <a:ln w="381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6" name="Freeform 5"/>
            <p:cNvSpPr/>
            <p:nvPr/>
          </p:nvSpPr>
          <p:spPr>
            <a:xfrm>
              <a:off x="851166" y="3260249"/>
              <a:ext cx="1307085" cy="2124183"/>
            </a:xfrm>
            <a:custGeom>
              <a:avLst/>
              <a:gdLst>
                <a:gd name="connsiteX0" fmla="*/ 0 w 1308100"/>
                <a:gd name="connsiteY0" fmla="*/ 2073286 h 2124086"/>
                <a:gd name="connsiteX1" fmla="*/ 25400 w 1308100"/>
                <a:gd name="connsiteY1" fmla="*/ 1349386 h 2124086"/>
                <a:gd name="connsiteX2" fmla="*/ 114300 w 1308100"/>
                <a:gd name="connsiteY2" fmla="*/ 473086 h 2124086"/>
                <a:gd name="connsiteX3" fmla="*/ 241300 w 1308100"/>
                <a:gd name="connsiteY3" fmla="*/ 53986 h 2124086"/>
                <a:gd name="connsiteX4" fmla="*/ 368300 w 1308100"/>
                <a:gd name="connsiteY4" fmla="*/ 53986 h 2124086"/>
                <a:gd name="connsiteX5" fmla="*/ 533400 w 1308100"/>
                <a:gd name="connsiteY5" fmla="*/ 498486 h 2124086"/>
                <a:gd name="connsiteX6" fmla="*/ 660400 w 1308100"/>
                <a:gd name="connsiteY6" fmla="*/ 993786 h 2124086"/>
                <a:gd name="connsiteX7" fmla="*/ 787400 w 1308100"/>
                <a:gd name="connsiteY7" fmla="*/ 1476386 h 2124086"/>
                <a:gd name="connsiteX8" fmla="*/ 977900 w 1308100"/>
                <a:gd name="connsiteY8" fmla="*/ 1819286 h 2124086"/>
                <a:gd name="connsiteX9" fmla="*/ 1104900 w 1308100"/>
                <a:gd name="connsiteY9" fmla="*/ 1984386 h 2124086"/>
                <a:gd name="connsiteX10" fmla="*/ 1308100 w 1308100"/>
                <a:gd name="connsiteY10" fmla="*/ 2124086 h 2124086"/>
                <a:gd name="connsiteX11" fmla="*/ 1308100 w 1308100"/>
                <a:gd name="connsiteY11" fmla="*/ 2124086 h 212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8100" h="2124086">
                  <a:moveTo>
                    <a:pt x="0" y="2073286"/>
                  </a:moveTo>
                  <a:cubicBezTo>
                    <a:pt x="3175" y="1844686"/>
                    <a:pt x="6350" y="1616086"/>
                    <a:pt x="25400" y="1349386"/>
                  </a:cubicBezTo>
                  <a:cubicBezTo>
                    <a:pt x="44450" y="1082686"/>
                    <a:pt x="78317" y="688986"/>
                    <a:pt x="114300" y="473086"/>
                  </a:cubicBezTo>
                  <a:cubicBezTo>
                    <a:pt x="150283" y="257186"/>
                    <a:pt x="198967" y="123836"/>
                    <a:pt x="241300" y="53986"/>
                  </a:cubicBezTo>
                  <a:cubicBezTo>
                    <a:pt x="283633" y="-15864"/>
                    <a:pt x="319617" y="-20097"/>
                    <a:pt x="368300" y="53986"/>
                  </a:cubicBezTo>
                  <a:cubicBezTo>
                    <a:pt x="416983" y="128069"/>
                    <a:pt x="484717" y="341853"/>
                    <a:pt x="533400" y="498486"/>
                  </a:cubicBezTo>
                  <a:cubicBezTo>
                    <a:pt x="582083" y="655119"/>
                    <a:pt x="618067" y="830803"/>
                    <a:pt x="660400" y="993786"/>
                  </a:cubicBezTo>
                  <a:cubicBezTo>
                    <a:pt x="702733" y="1156769"/>
                    <a:pt x="734483" y="1338803"/>
                    <a:pt x="787400" y="1476386"/>
                  </a:cubicBezTo>
                  <a:cubicBezTo>
                    <a:pt x="840317" y="1613969"/>
                    <a:pt x="924983" y="1734619"/>
                    <a:pt x="977900" y="1819286"/>
                  </a:cubicBezTo>
                  <a:cubicBezTo>
                    <a:pt x="1030817" y="1903953"/>
                    <a:pt x="1049867" y="1933586"/>
                    <a:pt x="1104900" y="1984386"/>
                  </a:cubicBezTo>
                  <a:cubicBezTo>
                    <a:pt x="1159933" y="2035186"/>
                    <a:pt x="1308100" y="2124086"/>
                    <a:pt x="1308100" y="2124086"/>
                  </a:cubicBezTo>
                  <a:lnTo>
                    <a:pt x="1308100" y="2124086"/>
                  </a:lnTo>
                </a:path>
              </a:pathLst>
            </a:cu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grpSp>
      <p:sp>
        <p:nvSpPr>
          <p:cNvPr id="17603" name="Text Box 1219"/>
          <p:cNvSpPr txBox="1">
            <a:spLocks noChangeArrowheads="1"/>
          </p:cNvSpPr>
          <p:nvPr/>
        </p:nvSpPr>
        <p:spPr bwMode="auto">
          <a:xfrm>
            <a:off x="6918325" y="16811625"/>
            <a:ext cx="2454275" cy="138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p>
        </p:txBody>
      </p:sp>
      <p:sp>
        <p:nvSpPr>
          <p:cNvPr id="17607" name="Text Box 1223"/>
          <p:cNvSpPr txBox="1">
            <a:spLocks noChangeArrowheads="1"/>
          </p:cNvSpPr>
          <p:nvPr/>
        </p:nvSpPr>
        <p:spPr bwMode="auto">
          <a:xfrm>
            <a:off x="5943600" y="15123426"/>
            <a:ext cx="464820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None/>
            </a:pPr>
            <a:r>
              <a:rPr lang="en-US" sz="2800" b="1" dirty="0"/>
              <a:t>Potential in </a:t>
            </a:r>
            <a:r>
              <a:rPr lang="en-US" sz="2800" b="1" dirty="0" smtClean="0"/>
              <a:t>comfort agent </a:t>
            </a:r>
            <a:r>
              <a:rPr lang="en-US" sz="2800" b="1" dirty="0"/>
              <a:t>lenses</a:t>
            </a:r>
          </a:p>
          <a:p>
            <a:pPr>
              <a:buFont typeface="Wingdings" pitchFamily="2" charset="2"/>
              <a:buChar char="§"/>
            </a:pPr>
            <a:r>
              <a:rPr lang="en-US" sz="2800" dirty="0"/>
              <a:t> Increased bioavailability</a:t>
            </a:r>
          </a:p>
          <a:p>
            <a:pPr>
              <a:buFont typeface="Wingdings" pitchFamily="2" charset="2"/>
              <a:buChar char="§"/>
            </a:pPr>
            <a:r>
              <a:rPr lang="en-US" sz="2800" dirty="0"/>
              <a:t> Facilitates patient’s </a:t>
            </a:r>
            <a:r>
              <a:rPr lang="en-US" sz="2800" dirty="0" smtClean="0"/>
              <a:t>treatment </a:t>
            </a:r>
            <a:r>
              <a:rPr lang="en-US" sz="2800" dirty="0"/>
              <a:t>administration</a:t>
            </a:r>
          </a:p>
          <a:p>
            <a:pPr>
              <a:buFont typeface="Wingdings" pitchFamily="2" charset="2"/>
              <a:buChar char="§"/>
            </a:pPr>
            <a:r>
              <a:rPr lang="en-US" sz="2800" dirty="0"/>
              <a:t> Consistent </a:t>
            </a:r>
            <a:r>
              <a:rPr lang="en-US" sz="2800" dirty="0" smtClean="0"/>
              <a:t>lubrication </a:t>
            </a:r>
            <a:r>
              <a:rPr lang="en-US" sz="2800" dirty="0"/>
              <a:t>levels</a:t>
            </a:r>
          </a:p>
          <a:p>
            <a:pPr>
              <a:buFont typeface="Wingdings" pitchFamily="2" charset="2"/>
              <a:buChar char="§"/>
            </a:pPr>
            <a:r>
              <a:rPr lang="en-US" sz="2800" dirty="0"/>
              <a:t> Reduced effect from high turnover rate</a:t>
            </a:r>
          </a:p>
        </p:txBody>
      </p:sp>
      <p:sp>
        <p:nvSpPr>
          <p:cNvPr id="3" name="Rectangle 363"/>
          <p:cNvSpPr>
            <a:spLocks noChangeArrowheads="1"/>
          </p:cNvSpPr>
          <p:nvPr/>
        </p:nvSpPr>
        <p:spPr bwMode="auto">
          <a:xfrm>
            <a:off x="152775" y="20118594"/>
            <a:ext cx="6049964"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en-US" sz="1800" b="1" dirty="0">
                <a:solidFill>
                  <a:srgbClr val="0000FF"/>
                </a:solidFill>
                <a:effectLst>
                  <a:outerShdw blurRad="38100" dist="38100" dir="2700000" algn="tl">
                    <a:srgbClr val="C0C0C0"/>
                  </a:outerShdw>
                </a:effectLst>
                <a:cs typeface="Arial" pitchFamily="34" charset="0"/>
              </a:rPr>
              <a:t>Figure 1: Graphical assessment of increased efficacy of contact lenses as a controlled </a:t>
            </a:r>
            <a:r>
              <a:rPr lang="en-US" sz="1800" b="1" dirty="0" smtClean="0">
                <a:solidFill>
                  <a:srgbClr val="0000FF"/>
                </a:solidFill>
                <a:effectLst>
                  <a:outerShdw blurRad="38100" dist="38100" dir="2700000" algn="tl">
                    <a:srgbClr val="C0C0C0"/>
                  </a:outerShdw>
                </a:effectLst>
                <a:cs typeface="Arial" pitchFamily="34" charset="0"/>
              </a:rPr>
              <a:t>comfort agent </a:t>
            </a:r>
            <a:r>
              <a:rPr lang="en-US" sz="1800" b="1" dirty="0">
                <a:solidFill>
                  <a:srgbClr val="0000FF"/>
                </a:solidFill>
                <a:effectLst>
                  <a:outerShdw blurRad="38100" dist="38100" dir="2700000" algn="tl">
                    <a:srgbClr val="C0C0C0"/>
                  </a:outerShdw>
                </a:effectLst>
                <a:cs typeface="Arial" pitchFamily="34" charset="0"/>
              </a:rPr>
              <a:t>delivery system</a:t>
            </a:r>
          </a:p>
          <a:p>
            <a:pPr eaLnBrk="0" hangingPunct="0"/>
            <a:endParaRPr lang="en-US" sz="1800" b="1" dirty="0">
              <a:solidFill>
                <a:srgbClr val="0000FF"/>
              </a:solidFill>
              <a:effectLst>
                <a:outerShdw blurRad="38100" dist="38100" dir="2700000" algn="tl">
                  <a:srgbClr val="C0C0C0"/>
                </a:outerShdw>
              </a:effectLst>
              <a:cs typeface="Arial" pitchFamily="34" charset="0"/>
            </a:endParaRPr>
          </a:p>
        </p:txBody>
      </p:sp>
      <p:sp>
        <p:nvSpPr>
          <p:cNvPr id="17941" name="Text Box 1557"/>
          <p:cNvSpPr txBox="1">
            <a:spLocks noChangeArrowheads="1"/>
          </p:cNvSpPr>
          <p:nvPr/>
        </p:nvSpPr>
        <p:spPr bwMode="auto">
          <a:xfrm>
            <a:off x="6172200" y="19119850"/>
            <a:ext cx="4648200" cy="1798637"/>
          </a:xfrm>
          <a:prstGeom prst="rect">
            <a:avLst/>
          </a:prstGeom>
          <a:noFill/>
          <a:ln w="317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dirty="0"/>
              <a:t>Byrne Lab’s molecular imprinted  therapeutic contact lenses are first to demonstrate a successful drug release via contact lenses in animal testing </a:t>
            </a:r>
            <a:r>
              <a:rPr lang="en-US" sz="2200" dirty="0"/>
              <a:t>[2]</a:t>
            </a:r>
            <a:endParaRPr lang="en-US" sz="2200" b="1" dirty="0"/>
          </a:p>
        </p:txBody>
      </p:sp>
      <p:sp>
        <p:nvSpPr>
          <p:cNvPr id="17948" name="TextBox 354"/>
          <p:cNvSpPr txBox="1">
            <a:spLocks noChangeArrowheads="1"/>
          </p:cNvSpPr>
          <p:nvPr/>
        </p:nvSpPr>
        <p:spPr bwMode="auto">
          <a:xfrm>
            <a:off x="201613" y="31965900"/>
            <a:ext cx="609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algn="ctr"/>
            <a:r>
              <a:rPr lang="en-US" sz="1800" b="1" dirty="0">
                <a:solidFill>
                  <a:srgbClr val="0000FF"/>
                </a:solidFill>
                <a:cs typeface="Arial" pitchFamily="34" charset="0"/>
              </a:rPr>
              <a:t>Figure 2. </a:t>
            </a:r>
            <a:r>
              <a:rPr lang="en-US" sz="1800" b="1" dirty="0" smtClean="0">
                <a:solidFill>
                  <a:srgbClr val="0000FF"/>
                </a:solidFill>
                <a:cs typeface="Arial" pitchFamily="34" charset="0"/>
              </a:rPr>
              <a:t>Molecular </a:t>
            </a:r>
            <a:r>
              <a:rPr lang="en-US" sz="1800" b="1" dirty="0">
                <a:solidFill>
                  <a:srgbClr val="0000FF"/>
                </a:solidFill>
                <a:cs typeface="Arial" pitchFamily="34" charset="0"/>
              </a:rPr>
              <a:t>imprinting technique.</a:t>
            </a:r>
          </a:p>
        </p:txBody>
      </p:sp>
      <p:pic>
        <p:nvPicPr>
          <p:cNvPr id="17957" name="Picture 10" descr="ns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09800" y="431800"/>
            <a:ext cx="3048000" cy="275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01"/>
          <p:cNvSpPr txBox="1">
            <a:spLocks noChangeArrowheads="1"/>
          </p:cNvSpPr>
          <p:nvPr/>
        </p:nvSpPr>
        <p:spPr bwMode="auto">
          <a:xfrm>
            <a:off x="11980863" y="3962400"/>
            <a:ext cx="31578550" cy="914400"/>
          </a:xfrm>
          <a:prstGeom prst="rect">
            <a:avLst/>
          </a:prstGeom>
          <a:gradFill rotWithShape="1">
            <a:gsLst>
              <a:gs pos="0">
                <a:srgbClr val="FF3300"/>
              </a:gs>
              <a:gs pos="50000">
                <a:srgbClr val="FF9933"/>
              </a:gs>
              <a:gs pos="100000">
                <a:srgbClr val="FF3300"/>
              </a:gs>
            </a:gsLst>
            <a:lin ang="5400000" scaled="1"/>
          </a:gradFill>
          <a:ln>
            <a:noFill/>
          </a:ln>
          <a:effectLst/>
          <a:extLst/>
        </p:spPr>
        <p:txBody>
          <a:bodyPr lIns="97195" tIns="48597" rIns="97195" bIns="48597"/>
          <a:lstStyle>
            <a:lvl1pPr defTabSz="971550" eaLnBrk="0" hangingPunct="0">
              <a:defRPr sz="8500">
                <a:solidFill>
                  <a:schemeClr val="tx1"/>
                </a:solidFill>
                <a:latin typeface="Arial" pitchFamily="34" charset="0"/>
              </a:defRPr>
            </a:lvl1pPr>
            <a:lvl2pPr marL="742950" indent="-285750" defTabSz="971550" eaLnBrk="0" hangingPunct="0">
              <a:defRPr sz="8500">
                <a:solidFill>
                  <a:schemeClr val="tx1"/>
                </a:solidFill>
                <a:latin typeface="Arial" pitchFamily="34" charset="0"/>
              </a:defRPr>
            </a:lvl2pPr>
            <a:lvl3pPr marL="1143000" indent="-228600" defTabSz="971550" eaLnBrk="0" hangingPunct="0">
              <a:defRPr sz="8500">
                <a:solidFill>
                  <a:schemeClr val="tx1"/>
                </a:solidFill>
                <a:latin typeface="Arial" pitchFamily="34" charset="0"/>
              </a:defRPr>
            </a:lvl3pPr>
            <a:lvl4pPr marL="1600200" indent="-228600" defTabSz="971550" eaLnBrk="0" hangingPunct="0">
              <a:defRPr sz="8500">
                <a:solidFill>
                  <a:schemeClr val="tx1"/>
                </a:solidFill>
                <a:latin typeface="Arial" pitchFamily="34" charset="0"/>
              </a:defRPr>
            </a:lvl4pPr>
            <a:lvl5pPr marL="2057400" indent="-228600" defTabSz="971550" eaLnBrk="0" hangingPunct="0">
              <a:defRPr sz="8500">
                <a:solidFill>
                  <a:schemeClr val="tx1"/>
                </a:solidFill>
                <a:latin typeface="Arial" pitchFamily="34" charset="0"/>
              </a:defRPr>
            </a:lvl5pPr>
            <a:lvl6pPr marL="2514600" indent="-228600" defTabSz="971550" eaLnBrk="0" fontAlgn="base" hangingPunct="0">
              <a:spcBef>
                <a:spcPct val="0"/>
              </a:spcBef>
              <a:spcAft>
                <a:spcPct val="0"/>
              </a:spcAft>
              <a:defRPr sz="8500">
                <a:solidFill>
                  <a:schemeClr val="tx1"/>
                </a:solidFill>
                <a:latin typeface="Arial" pitchFamily="34" charset="0"/>
              </a:defRPr>
            </a:lvl6pPr>
            <a:lvl7pPr marL="2971800" indent="-228600" defTabSz="971550" eaLnBrk="0" fontAlgn="base" hangingPunct="0">
              <a:spcBef>
                <a:spcPct val="0"/>
              </a:spcBef>
              <a:spcAft>
                <a:spcPct val="0"/>
              </a:spcAft>
              <a:defRPr sz="8500">
                <a:solidFill>
                  <a:schemeClr val="tx1"/>
                </a:solidFill>
                <a:latin typeface="Arial" pitchFamily="34" charset="0"/>
              </a:defRPr>
            </a:lvl7pPr>
            <a:lvl8pPr marL="3429000" indent="-228600" defTabSz="971550" eaLnBrk="0" fontAlgn="base" hangingPunct="0">
              <a:spcBef>
                <a:spcPct val="0"/>
              </a:spcBef>
              <a:spcAft>
                <a:spcPct val="0"/>
              </a:spcAft>
              <a:defRPr sz="8500">
                <a:solidFill>
                  <a:schemeClr val="tx1"/>
                </a:solidFill>
                <a:latin typeface="Arial" pitchFamily="34" charset="0"/>
              </a:defRPr>
            </a:lvl8pPr>
            <a:lvl9pPr marL="3886200" indent="-228600" defTabSz="971550" eaLnBrk="0" fontAlgn="base" hangingPunct="0">
              <a:spcBef>
                <a:spcPct val="0"/>
              </a:spcBef>
              <a:spcAft>
                <a:spcPct val="0"/>
              </a:spcAft>
              <a:defRPr sz="8500">
                <a:solidFill>
                  <a:schemeClr val="tx1"/>
                </a:solidFill>
                <a:latin typeface="Arial" pitchFamily="34" charset="0"/>
              </a:defRPr>
            </a:lvl9pPr>
          </a:lstStyle>
          <a:p>
            <a:pPr algn="ctr"/>
            <a:r>
              <a:rPr lang="en-US" sz="5200" b="1" i="1" dirty="0" smtClean="0">
                <a:solidFill>
                  <a:schemeClr val="bg1"/>
                </a:solidFill>
                <a:effectLst>
                  <a:outerShdw blurRad="38100" dist="38100" dir="2700000" algn="tl">
                    <a:srgbClr val="000000"/>
                  </a:outerShdw>
                </a:effectLst>
                <a:latin typeface="Times New Roman" pitchFamily="18" charset="0"/>
              </a:rPr>
              <a:t>MATERIALS AND EXPERIMENTAL METHODS</a:t>
            </a:r>
            <a:endParaRPr lang="en-US" sz="5200" b="1" i="1" dirty="0">
              <a:solidFill>
                <a:schemeClr val="bg1"/>
              </a:solidFill>
              <a:effectLst>
                <a:outerShdw blurRad="38100" dist="38100" dir="2700000" algn="tl">
                  <a:srgbClr val="000000"/>
                </a:outerShdw>
              </a:effectLst>
              <a:latin typeface="Times New Roman" pitchFamily="18" charset="0"/>
            </a:endParaRPr>
          </a:p>
        </p:txBody>
      </p:sp>
      <p:sp>
        <p:nvSpPr>
          <p:cNvPr id="18324" name="TextBox 15"/>
          <p:cNvSpPr txBox="1">
            <a:spLocks noChangeArrowheads="1"/>
          </p:cNvSpPr>
          <p:nvPr/>
        </p:nvSpPr>
        <p:spPr bwMode="auto">
          <a:xfrm>
            <a:off x="11990888" y="4949369"/>
            <a:ext cx="11135811" cy="441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033" tIns="50516" rIns="101033" bIns="50516"/>
          <a:lstStyle>
            <a:lvl1pPr eaLnBrk="0" hangingPunct="0">
              <a:defRPr sz="8500">
                <a:solidFill>
                  <a:schemeClr val="tx1"/>
                </a:solidFill>
                <a:latin typeface="Arial" pitchFamily="34" charset="0"/>
              </a:defRPr>
            </a:lvl1pPr>
            <a:lvl2pPr marL="742950" indent="-285750" eaLnBrk="0" hangingPunct="0">
              <a:defRPr sz="8500">
                <a:solidFill>
                  <a:schemeClr val="tx1"/>
                </a:solidFill>
                <a:latin typeface="Arial" pitchFamily="34" charset="0"/>
              </a:defRPr>
            </a:lvl2pPr>
            <a:lvl3pPr marL="1143000" indent="-228600" eaLnBrk="0" hangingPunct="0">
              <a:defRPr sz="8500">
                <a:solidFill>
                  <a:schemeClr val="tx1"/>
                </a:solidFill>
                <a:latin typeface="Arial" pitchFamily="34" charset="0"/>
              </a:defRPr>
            </a:lvl3pPr>
            <a:lvl4pPr marL="1600200" indent="-228600" eaLnBrk="0" hangingPunct="0">
              <a:defRPr sz="8500">
                <a:solidFill>
                  <a:schemeClr val="tx1"/>
                </a:solidFill>
                <a:latin typeface="Arial" pitchFamily="34" charset="0"/>
              </a:defRPr>
            </a:lvl4pPr>
            <a:lvl5pPr marL="2057400" indent="-228600" eaLnBrk="0" hangingPunct="0">
              <a:defRPr sz="8500">
                <a:solidFill>
                  <a:schemeClr val="tx1"/>
                </a:solidFill>
                <a:latin typeface="Arial" pitchFamily="34" charset="0"/>
              </a:defRPr>
            </a:lvl5pPr>
            <a:lvl6pPr marL="2514600" indent="-228600" eaLnBrk="0" fontAlgn="base" hangingPunct="0">
              <a:spcBef>
                <a:spcPct val="0"/>
              </a:spcBef>
              <a:spcAft>
                <a:spcPct val="0"/>
              </a:spcAft>
              <a:defRPr sz="8500">
                <a:solidFill>
                  <a:schemeClr val="tx1"/>
                </a:solidFill>
                <a:latin typeface="Arial" pitchFamily="34" charset="0"/>
              </a:defRPr>
            </a:lvl6pPr>
            <a:lvl7pPr marL="2971800" indent="-228600" eaLnBrk="0" fontAlgn="base" hangingPunct="0">
              <a:spcBef>
                <a:spcPct val="0"/>
              </a:spcBef>
              <a:spcAft>
                <a:spcPct val="0"/>
              </a:spcAft>
              <a:defRPr sz="8500">
                <a:solidFill>
                  <a:schemeClr val="tx1"/>
                </a:solidFill>
                <a:latin typeface="Arial" pitchFamily="34" charset="0"/>
              </a:defRPr>
            </a:lvl7pPr>
            <a:lvl8pPr marL="3429000" indent="-228600" eaLnBrk="0" fontAlgn="base" hangingPunct="0">
              <a:spcBef>
                <a:spcPct val="0"/>
              </a:spcBef>
              <a:spcAft>
                <a:spcPct val="0"/>
              </a:spcAft>
              <a:defRPr sz="8500">
                <a:solidFill>
                  <a:schemeClr val="tx1"/>
                </a:solidFill>
                <a:latin typeface="Arial" pitchFamily="34" charset="0"/>
              </a:defRPr>
            </a:lvl8pPr>
            <a:lvl9pPr marL="3886200" indent="-228600" eaLnBrk="0" fontAlgn="base" hangingPunct="0">
              <a:spcBef>
                <a:spcPct val="0"/>
              </a:spcBef>
              <a:spcAft>
                <a:spcPct val="0"/>
              </a:spcAft>
              <a:defRPr sz="8500">
                <a:solidFill>
                  <a:schemeClr val="tx1"/>
                </a:solidFill>
                <a:latin typeface="Arial" pitchFamily="34" charset="0"/>
              </a:defRPr>
            </a:lvl9pPr>
          </a:lstStyle>
          <a:p>
            <a:pPr algn="just"/>
            <a:r>
              <a:rPr lang="en-US" sz="2800" b="1" dirty="0" smtClean="0"/>
              <a:t>SYNTHESIS OF MOLECULARLY IMPRINTED CONTACT LENSES</a:t>
            </a:r>
          </a:p>
          <a:p>
            <a:pPr marL="457200" indent="-457200" algn="just">
              <a:buFont typeface="Arial" pitchFamily="34" charset="0"/>
              <a:buChar char="•"/>
            </a:pPr>
            <a:r>
              <a:rPr lang="en-US" sz="2800" dirty="0"/>
              <a:t>Hydrogel contact lenses were synthesized </a:t>
            </a:r>
            <a:r>
              <a:rPr lang="en-US" sz="2800" dirty="0" smtClean="0"/>
              <a:t>with varying functional monomer </a:t>
            </a:r>
            <a:r>
              <a:rPr lang="en-US" sz="2800" dirty="0"/>
              <a:t>to template </a:t>
            </a:r>
            <a:r>
              <a:rPr lang="en-US" sz="2800" dirty="0" smtClean="0"/>
              <a:t>mass (M/T) ratios (up to 6) using free-radical UV photopolymerization with a given base composition of monomeric species and Trehalose. The mass ratio of crosslinker species to Trehalose was constant at 1.7.</a:t>
            </a:r>
            <a:endParaRPr lang="en-US" sz="2800" dirty="0">
              <a:cs typeface="Arial" pitchFamily="34" charset="0"/>
            </a:endParaRPr>
          </a:p>
        </p:txBody>
      </p:sp>
      <p:pic>
        <p:nvPicPr>
          <p:cNvPr id="18500" name="Picture 21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236" y="25217061"/>
            <a:ext cx="10831513" cy="6842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871" name="Picture 248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23800" y="9939010"/>
            <a:ext cx="5568857" cy="2845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872" name="Picture 248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024931" y="8323262"/>
            <a:ext cx="2407615" cy="2947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27600842" y="5536987"/>
            <a:ext cx="5319962" cy="523220"/>
          </a:xfrm>
          <a:prstGeom prst="rect">
            <a:avLst/>
          </a:prstGeom>
          <a:noFill/>
        </p:spPr>
        <p:txBody>
          <a:bodyPr wrap="square" rtlCol="0">
            <a:spAutoFit/>
          </a:bodyPr>
          <a:lstStyle/>
          <a:p>
            <a:r>
              <a:rPr lang="en-US" sz="2800" b="1" dirty="0" smtClean="0"/>
              <a:t>LARGE VOLUME MODEL</a:t>
            </a:r>
            <a:endParaRPr lang="en-US" sz="2800" b="1" dirty="0"/>
          </a:p>
        </p:txBody>
      </p:sp>
      <p:sp>
        <p:nvSpPr>
          <p:cNvPr id="146" name="TextBox 145"/>
          <p:cNvSpPr txBox="1"/>
          <p:nvPr/>
        </p:nvSpPr>
        <p:spPr>
          <a:xfrm>
            <a:off x="36215592" y="5536987"/>
            <a:ext cx="6858000" cy="523220"/>
          </a:xfrm>
          <a:prstGeom prst="rect">
            <a:avLst/>
          </a:prstGeom>
          <a:noFill/>
        </p:spPr>
        <p:txBody>
          <a:bodyPr wrap="square" rtlCol="0">
            <a:spAutoFit/>
          </a:bodyPr>
          <a:lstStyle/>
          <a:p>
            <a:r>
              <a:rPr lang="en-US" sz="2800" b="1" dirty="0" smtClean="0"/>
              <a:t>PHYSIOLOGICAL FLOW MODEL</a:t>
            </a:r>
            <a:endParaRPr lang="en-US" sz="2800" b="1" dirty="0"/>
          </a:p>
        </p:txBody>
      </p:sp>
      <p:sp>
        <p:nvSpPr>
          <p:cNvPr id="11" name="TextBox 10"/>
          <p:cNvSpPr txBox="1"/>
          <p:nvPr/>
        </p:nvSpPr>
        <p:spPr>
          <a:xfrm>
            <a:off x="15133135" y="5715000"/>
            <a:ext cx="184731" cy="523220"/>
          </a:xfrm>
          <a:prstGeom prst="rect">
            <a:avLst/>
          </a:prstGeom>
          <a:noFill/>
        </p:spPr>
        <p:txBody>
          <a:bodyPr wrap="none" rtlCol="0">
            <a:spAutoFit/>
          </a:bodyPr>
          <a:lstStyle/>
          <a:p>
            <a:endParaRPr lang="en-US" sz="2800" dirty="0"/>
          </a:p>
        </p:txBody>
      </p:sp>
      <p:sp>
        <p:nvSpPr>
          <p:cNvPr id="31" name="TextBox 30"/>
          <p:cNvSpPr txBox="1"/>
          <p:nvPr/>
        </p:nvSpPr>
        <p:spPr>
          <a:xfrm>
            <a:off x="12043026" y="8399854"/>
            <a:ext cx="11291515" cy="2677656"/>
          </a:xfrm>
          <a:prstGeom prst="rect">
            <a:avLst/>
          </a:prstGeom>
          <a:noFill/>
        </p:spPr>
        <p:txBody>
          <a:bodyPr wrap="square" rtlCol="0">
            <a:spAutoFit/>
          </a:bodyPr>
          <a:lstStyle/>
          <a:p>
            <a:r>
              <a:rPr lang="en-US" sz="2800" b="1" dirty="0" smtClean="0"/>
              <a:t>DESIGN AND FABRICATION OF MICROFLUIDIC DEVICE</a:t>
            </a:r>
          </a:p>
          <a:p>
            <a:pPr marL="457200" indent="-457200" algn="just">
              <a:buFont typeface="Arial" pitchFamily="34" charset="0"/>
              <a:buChar char="•"/>
            </a:pPr>
            <a:r>
              <a:rPr lang="en-US" sz="2800" dirty="0"/>
              <a:t>A microfluidic device was engineered and fabricated </a:t>
            </a:r>
            <a:r>
              <a:rPr lang="en-US" sz="2800" dirty="0" smtClean="0"/>
              <a:t>using polydimethylsiloxane </a:t>
            </a:r>
            <a:r>
              <a:rPr lang="en-US" sz="2800" dirty="0"/>
              <a:t>(PDMS</a:t>
            </a:r>
            <a:r>
              <a:rPr lang="en-US" sz="2800" dirty="0" smtClean="0"/>
              <a:t>).</a:t>
            </a:r>
          </a:p>
          <a:p>
            <a:pPr marL="457200" indent="-457200" algn="just">
              <a:buFont typeface="Arial" pitchFamily="34" charset="0"/>
              <a:buChar char="•"/>
            </a:pPr>
            <a:r>
              <a:rPr lang="en-US" sz="2800" dirty="0" smtClean="0"/>
              <a:t>The device has an </a:t>
            </a:r>
            <a:r>
              <a:rPr lang="en-US" sz="2800" dirty="0"/>
              <a:t>inner chamber and two channels for </a:t>
            </a:r>
            <a:r>
              <a:rPr lang="en-US" sz="2800" dirty="0" smtClean="0"/>
              <a:t>flow. Where the comfort agent lens </a:t>
            </a:r>
            <a:r>
              <a:rPr lang="en-US" sz="2800" dirty="0"/>
              <a:t>was </a:t>
            </a:r>
            <a:r>
              <a:rPr lang="en-US" sz="2800" dirty="0" smtClean="0"/>
              <a:t>placed over </a:t>
            </a:r>
            <a:r>
              <a:rPr lang="en-US" sz="2800" dirty="0"/>
              <a:t>a mount </a:t>
            </a:r>
            <a:r>
              <a:rPr lang="en-US" sz="2800" dirty="0" smtClean="0"/>
              <a:t>and the </a:t>
            </a:r>
            <a:r>
              <a:rPr lang="en-US" sz="2800" dirty="0"/>
              <a:t>device was sealed against a glass plate.</a:t>
            </a:r>
            <a:endParaRPr lang="en-US" sz="2800" dirty="0"/>
          </a:p>
        </p:txBody>
      </p:sp>
      <p:sp>
        <p:nvSpPr>
          <p:cNvPr id="5505" name="TextBox 5504"/>
          <p:cNvSpPr txBox="1"/>
          <p:nvPr/>
        </p:nvSpPr>
        <p:spPr>
          <a:xfrm>
            <a:off x="30695679" y="4952212"/>
            <a:ext cx="8712642" cy="584775"/>
          </a:xfrm>
          <a:prstGeom prst="rect">
            <a:avLst/>
          </a:prstGeom>
          <a:noFill/>
        </p:spPr>
        <p:txBody>
          <a:bodyPr wrap="none" rtlCol="0">
            <a:spAutoFit/>
          </a:bodyPr>
          <a:lstStyle/>
          <a:p>
            <a:r>
              <a:rPr lang="en-US" sz="3200" b="1" dirty="0" smtClean="0">
                <a:solidFill>
                  <a:schemeClr val="accent5">
                    <a:lumMod val="50000"/>
                  </a:schemeClr>
                </a:solidFill>
              </a:rPr>
              <a:t>IN VITRO DICLOFENAC RELEASE STUDIES</a:t>
            </a:r>
            <a:endParaRPr lang="en-US" sz="3200" b="1" dirty="0">
              <a:solidFill>
                <a:schemeClr val="accent5">
                  <a:lumMod val="50000"/>
                </a:schemeClr>
              </a:solidFill>
            </a:endParaRPr>
          </a:p>
        </p:txBody>
      </p:sp>
      <p:sp>
        <p:nvSpPr>
          <p:cNvPr id="5506" name="TextBox 5505"/>
          <p:cNvSpPr txBox="1"/>
          <p:nvPr/>
        </p:nvSpPr>
        <p:spPr>
          <a:xfrm>
            <a:off x="35399050" y="5976610"/>
            <a:ext cx="7544043" cy="4401205"/>
          </a:xfrm>
          <a:prstGeom prst="rect">
            <a:avLst/>
          </a:prstGeom>
          <a:noFill/>
        </p:spPr>
        <p:txBody>
          <a:bodyPr wrap="square" rtlCol="0">
            <a:spAutoFit/>
          </a:bodyPr>
          <a:lstStyle/>
          <a:p>
            <a:pPr marL="457200" indent="-457200" algn="just">
              <a:buFont typeface="Arial" pitchFamily="34" charset="0"/>
              <a:buChar char="•"/>
            </a:pPr>
            <a:r>
              <a:rPr lang="en-US" sz="2800" dirty="0" smtClean="0"/>
              <a:t>The trehalose-loaded </a:t>
            </a:r>
            <a:r>
              <a:rPr lang="en-US" sz="2800" dirty="0"/>
              <a:t>lens </a:t>
            </a:r>
            <a:r>
              <a:rPr lang="en-US" sz="2800" dirty="0" smtClean="0"/>
              <a:t>was placed </a:t>
            </a:r>
            <a:r>
              <a:rPr lang="en-US" sz="2800" dirty="0"/>
              <a:t>within the chamber of the microfluidic device. </a:t>
            </a:r>
            <a:endParaRPr lang="en-US" sz="2800" dirty="0" smtClean="0"/>
          </a:p>
          <a:p>
            <a:pPr marL="457200" indent="-457200" algn="just">
              <a:buFont typeface="Arial" pitchFamily="34" charset="0"/>
              <a:buChar char="•"/>
            </a:pPr>
            <a:r>
              <a:rPr lang="en-US" sz="2800" dirty="0" smtClean="0"/>
              <a:t>A syringe pump </a:t>
            </a:r>
            <a:r>
              <a:rPr lang="en-US" sz="2800" dirty="0"/>
              <a:t>was used </a:t>
            </a:r>
            <a:r>
              <a:rPr lang="en-US" sz="2800" dirty="0" smtClean="0"/>
              <a:t>to pump artificial lacrimal fluid (</a:t>
            </a:r>
            <a:r>
              <a:rPr lang="en-US" sz="2800" dirty="0"/>
              <a:t>6.78 g/L NaCl, 2.18 g/L NaHCO3, 1.38 g/L KCl, 0.084 g/L CaCl22 H2O, pH 8</a:t>
            </a:r>
            <a:r>
              <a:rPr lang="en-US" sz="2800" dirty="0" smtClean="0"/>
              <a:t>), </a:t>
            </a:r>
            <a:r>
              <a:rPr lang="en-US" sz="2800" dirty="0"/>
              <a:t>through the </a:t>
            </a:r>
            <a:r>
              <a:rPr lang="en-US" sz="2800" dirty="0" smtClean="0"/>
              <a:t>device at </a:t>
            </a:r>
            <a:r>
              <a:rPr lang="en-US" sz="2800" dirty="0"/>
              <a:t>the physiological flow rate of 3 </a:t>
            </a:r>
            <a:r>
              <a:rPr lang="en-US" sz="2800" dirty="0" smtClean="0"/>
              <a:t>µL/min</a:t>
            </a:r>
            <a:r>
              <a:rPr lang="en-US" sz="2800" dirty="0"/>
              <a:t>. </a:t>
            </a:r>
            <a:endParaRPr lang="en-US" sz="2800" dirty="0" smtClean="0"/>
          </a:p>
          <a:p>
            <a:pPr marL="457200" indent="-457200" algn="just">
              <a:buFont typeface="Arial" pitchFamily="34" charset="0"/>
              <a:buChar char="•"/>
            </a:pPr>
            <a:r>
              <a:rPr lang="en-US" sz="2800" dirty="0" smtClean="0"/>
              <a:t>The </a:t>
            </a:r>
            <a:r>
              <a:rPr lang="en-US" sz="2800" dirty="0"/>
              <a:t>samples </a:t>
            </a:r>
            <a:r>
              <a:rPr lang="en-US" sz="2800" dirty="0" smtClean="0"/>
              <a:t>were collected </a:t>
            </a:r>
            <a:r>
              <a:rPr lang="en-US" sz="2800" dirty="0"/>
              <a:t>at regular time intervals. </a:t>
            </a:r>
            <a:endParaRPr lang="en-US" sz="2800" dirty="0" smtClean="0"/>
          </a:p>
        </p:txBody>
      </p:sp>
      <p:sp>
        <p:nvSpPr>
          <p:cNvPr id="5507" name="TextBox 5506"/>
          <p:cNvSpPr txBox="1"/>
          <p:nvPr/>
        </p:nvSpPr>
        <p:spPr>
          <a:xfrm>
            <a:off x="26822401" y="5976736"/>
            <a:ext cx="8229599" cy="2677656"/>
          </a:xfrm>
          <a:prstGeom prst="rect">
            <a:avLst/>
          </a:prstGeom>
          <a:noFill/>
        </p:spPr>
        <p:txBody>
          <a:bodyPr wrap="square" rtlCol="0">
            <a:spAutoFit/>
          </a:bodyPr>
          <a:lstStyle/>
          <a:p>
            <a:pPr marL="457200" indent="-457200" algn="just">
              <a:buFont typeface="Arial" pitchFamily="34" charset="0"/>
              <a:buChar char="•"/>
            </a:pPr>
            <a:r>
              <a:rPr lang="en-US" sz="2800" dirty="0" smtClean="0"/>
              <a:t>The trehalose-loaded lenses were placed in a minimum of 250 mL of various release media (deionized water, artificial lacrimal solution, and sterile saline) and kept at 34 C and agitated at 30 rpm in </a:t>
            </a:r>
            <a:r>
              <a:rPr lang="en-US" sz="2800" dirty="0"/>
              <a:t>a dissolution apparatus from </a:t>
            </a:r>
            <a:r>
              <a:rPr lang="en-US" sz="2800" dirty="0" smtClean="0"/>
              <a:t>SOTAX Inc.</a:t>
            </a:r>
          </a:p>
        </p:txBody>
      </p:sp>
      <p:pic>
        <p:nvPicPr>
          <p:cNvPr id="158" name="Picture 2490"/>
          <p:cNvPicPr>
            <a:picLocks noChangeAspect="1" noChangeArrowheads="1"/>
          </p:cNvPicPr>
          <p:nvPr/>
        </p:nvPicPr>
        <p:blipFill rotWithShape="1">
          <a:blip r:embed="rId10">
            <a:extLst>
              <a:ext uri="{28A0092B-C50C-407E-A947-70E740481C1C}">
                <a14:useLocalDpi xmlns:a14="http://schemas.microsoft.com/office/drawing/2010/main" val="0"/>
              </a:ext>
            </a:extLst>
          </a:blip>
          <a:srcRect b="32621"/>
          <a:stretch/>
        </p:blipFill>
        <p:spPr bwMode="auto">
          <a:xfrm>
            <a:off x="23334541" y="8698791"/>
            <a:ext cx="3454506" cy="4013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08" name="TextBox 5507"/>
          <p:cNvSpPr txBox="1"/>
          <p:nvPr/>
        </p:nvSpPr>
        <p:spPr>
          <a:xfrm>
            <a:off x="31789819" y="10484629"/>
            <a:ext cx="5762362" cy="1815882"/>
          </a:xfrm>
          <a:prstGeom prst="rect">
            <a:avLst/>
          </a:prstGeom>
          <a:ln w="31750"/>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en-US" sz="2800" dirty="0" smtClean="0"/>
              <a:t>The amount of Trehalose in each sample was determined via USP recommended colorimetric UV-Vis Assay.</a:t>
            </a:r>
            <a:endParaRPr lang="en-US" sz="2800" dirty="0"/>
          </a:p>
        </p:txBody>
      </p:sp>
      <p:graphicFrame>
        <p:nvGraphicFramePr>
          <p:cNvPr id="161" name="Chart 160"/>
          <p:cNvGraphicFramePr>
            <a:graphicFrameLocks/>
          </p:cNvGraphicFramePr>
          <p:nvPr>
            <p:extLst>
              <p:ext uri="{D42A27DB-BD31-4B8C-83A1-F6EECF244321}">
                <p14:modId xmlns:p14="http://schemas.microsoft.com/office/powerpoint/2010/main" val="3430900831"/>
              </p:ext>
            </p:extLst>
          </p:nvPr>
        </p:nvGraphicFramePr>
        <p:xfrm>
          <a:off x="23412727" y="23937441"/>
          <a:ext cx="9692640" cy="768096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162" name="Chart 161"/>
          <p:cNvGraphicFramePr>
            <a:graphicFrameLocks/>
          </p:cNvGraphicFramePr>
          <p:nvPr>
            <p:extLst>
              <p:ext uri="{D42A27DB-BD31-4B8C-83A1-F6EECF244321}">
                <p14:modId xmlns:p14="http://schemas.microsoft.com/office/powerpoint/2010/main" val="3259789184"/>
              </p:ext>
            </p:extLst>
          </p:nvPr>
        </p:nvGraphicFramePr>
        <p:xfrm>
          <a:off x="11878618" y="15446717"/>
          <a:ext cx="9695767" cy="7676165"/>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163" name="Chart 162"/>
          <p:cNvGraphicFramePr>
            <a:graphicFrameLocks/>
          </p:cNvGraphicFramePr>
          <p:nvPr>
            <p:extLst>
              <p:ext uri="{D42A27DB-BD31-4B8C-83A1-F6EECF244321}">
                <p14:modId xmlns:p14="http://schemas.microsoft.com/office/powerpoint/2010/main" val="3876108857"/>
              </p:ext>
            </p:extLst>
          </p:nvPr>
        </p:nvGraphicFramePr>
        <p:xfrm>
          <a:off x="11950522" y="24145152"/>
          <a:ext cx="9692640" cy="7680960"/>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164" name="Chart 163"/>
          <p:cNvGraphicFramePr>
            <a:graphicFrameLocks noGrp="1"/>
          </p:cNvGraphicFramePr>
          <p:nvPr>
            <p:extLst>
              <p:ext uri="{D42A27DB-BD31-4B8C-83A1-F6EECF244321}">
                <p14:modId xmlns:p14="http://schemas.microsoft.com/office/powerpoint/2010/main" val="357995574"/>
              </p:ext>
            </p:extLst>
          </p:nvPr>
        </p:nvGraphicFramePr>
        <p:xfrm>
          <a:off x="23373633" y="15444319"/>
          <a:ext cx="9692640" cy="7680960"/>
        </p:xfrm>
        <a:graphic>
          <a:graphicData uri="http://schemas.openxmlformats.org/drawingml/2006/chart">
            <c:chart xmlns:c="http://schemas.openxmlformats.org/drawingml/2006/chart" xmlns:r="http://schemas.openxmlformats.org/officeDocument/2006/relationships" r:id="rId14"/>
          </a:graphicData>
        </a:graphic>
      </p:graphicFrame>
      <p:sp>
        <p:nvSpPr>
          <p:cNvPr id="166" name="Rectangle 363"/>
          <p:cNvSpPr>
            <a:spLocks noChangeArrowheads="1"/>
          </p:cNvSpPr>
          <p:nvPr/>
        </p:nvSpPr>
        <p:spPr bwMode="auto">
          <a:xfrm>
            <a:off x="19559716" y="7495865"/>
            <a:ext cx="370677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sz="1800" b="1" dirty="0">
                <a:solidFill>
                  <a:srgbClr val="0000FF"/>
                </a:solidFill>
                <a:effectLst>
                  <a:outerShdw blurRad="38100" dist="38100" dir="2700000" algn="tl">
                    <a:srgbClr val="C0C0C0"/>
                  </a:outerShdw>
                </a:effectLst>
                <a:cs typeface="Arial" pitchFamily="34" charset="0"/>
              </a:rPr>
              <a:t>Figure </a:t>
            </a:r>
            <a:r>
              <a:rPr lang="en-US" sz="1800" b="1" dirty="0" smtClean="0">
                <a:solidFill>
                  <a:srgbClr val="0000FF"/>
                </a:solidFill>
                <a:effectLst>
                  <a:outerShdw blurRad="38100" dist="38100" dir="2700000" algn="tl">
                    <a:srgbClr val="C0C0C0"/>
                  </a:outerShdw>
                </a:effectLst>
                <a:cs typeface="Arial" pitchFamily="34" charset="0"/>
              </a:rPr>
              <a:t>3: Picture of Molecularly Imprinted Contact Lens </a:t>
            </a:r>
            <a:endParaRPr lang="en-US" sz="1800" b="1" dirty="0">
              <a:solidFill>
                <a:srgbClr val="0000FF"/>
              </a:solidFill>
              <a:effectLst>
                <a:outerShdw blurRad="38100" dist="38100" dir="2700000" algn="tl">
                  <a:srgbClr val="C0C0C0"/>
                </a:outerShdw>
              </a:effectLst>
              <a:cs typeface="Arial" pitchFamily="34" charset="0"/>
            </a:endParaRPr>
          </a:p>
          <a:p>
            <a:pPr eaLnBrk="0" hangingPunct="0"/>
            <a:endParaRPr lang="en-US" sz="1800" b="1" dirty="0">
              <a:solidFill>
                <a:srgbClr val="0000FF"/>
              </a:solidFill>
              <a:effectLst>
                <a:outerShdw blurRad="38100" dist="38100" dir="2700000" algn="tl">
                  <a:srgbClr val="C0C0C0"/>
                </a:outerShdw>
              </a:effectLst>
              <a:cs typeface="Arial" pitchFamily="34" charset="0"/>
            </a:endParaRPr>
          </a:p>
        </p:txBody>
      </p:sp>
      <p:sp>
        <p:nvSpPr>
          <p:cNvPr id="167" name="Rectangle 363"/>
          <p:cNvSpPr>
            <a:spLocks noChangeArrowheads="1"/>
          </p:cNvSpPr>
          <p:nvPr/>
        </p:nvSpPr>
        <p:spPr bwMode="auto">
          <a:xfrm>
            <a:off x="19559716" y="10707936"/>
            <a:ext cx="370677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sz="1800" b="1" dirty="0">
                <a:solidFill>
                  <a:srgbClr val="0000FF"/>
                </a:solidFill>
                <a:effectLst>
                  <a:outerShdw blurRad="38100" dist="38100" dir="2700000" algn="tl">
                    <a:srgbClr val="C0C0C0"/>
                  </a:outerShdw>
                </a:effectLst>
                <a:cs typeface="Arial" pitchFamily="34" charset="0"/>
              </a:rPr>
              <a:t>Figure </a:t>
            </a:r>
            <a:r>
              <a:rPr lang="en-US" sz="1800" b="1" dirty="0" smtClean="0">
                <a:solidFill>
                  <a:srgbClr val="0000FF"/>
                </a:solidFill>
                <a:effectLst>
                  <a:outerShdw blurRad="38100" dist="38100" dir="2700000" algn="tl">
                    <a:srgbClr val="C0C0C0"/>
                  </a:outerShdw>
                </a:effectLst>
                <a:cs typeface="Arial" pitchFamily="34" charset="0"/>
              </a:rPr>
              <a:t>4:</a:t>
            </a:r>
            <a:r>
              <a:rPr lang="en-US" sz="1800" b="1" dirty="0" smtClean="0">
                <a:solidFill>
                  <a:srgbClr val="0000FF"/>
                </a:solidFill>
                <a:effectLst>
                  <a:outerShdw blurRad="38100" dist="38100" dir="2700000" algn="tl">
                    <a:srgbClr val="C0C0C0"/>
                  </a:outerShdw>
                </a:effectLst>
                <a:cs typeface="Arial" pitchFamily="34" charset="0"/>
              </a:rPr>
              <a:t> Picture of Microfluidic Device </a:t>
            </a:r>
            <a:endParaRPr lang="en-US" sz="1800" b="1" dirty="0">
              <a:solidFill>
                <a:srgbClr val="0000FF"/>
              </a:solidFill>
              <a:effectLst>
                <a:outerShdw blurRad="38100" dist="38100" dir="2700000" algn="tl">
                  <a:srgbClr val="C0C0C0"/>
                </a:outerShdw>
              </a:effectLst>
              <a:cs typeface="Arial" pitchFamily="34" charset="0"/>
            </a:endParaRPr>
          </a:p>
          <a:p>
            <a:pPr eaLnBrk="0" hangingPunct="0"/>
            <a:endParaRPr lang="en-US" sz="1800" b="1" dirty="0">
              <a:solidFill>
                <a:srgbClr val="0000FF"/>
              </a:solidFill>
              <a:effectLst>
                <a:outerShdw blurRad="38100" dist="38100" dir="2700000" algn="tl">
                  <a:srgbClr val="C0C0C0"/>
                </a:outerShdw>
              </a:effectLst>
              <a:cs typeface="Arial" pitchFamily="34" charset="0"/>
            </a:endParaRPr>
          </a:p>
        </p:txBody>
      </p:sp>
      <p:sp>
        <p:nvSpPr>
          <p:cNvPr id="168" name="Rectangle 363"/>
          <p:cNvSpPr>
            <a:spLocks noChangeArrowheads="1"/>
          </p:cNvSpPr>
          <p:nvPr/>
        </p:nvSpPr>
        <p:spPr bwMode="auto">
          <a:xfrm>
            <a:off x="27600842" y="11393736"/>
            <a:ext cx="4010541"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sz="1800" b="1" dirty="0">
                <a:solidFill>
                  <a:srgbClr val="0000FF"/>
                </a:solidFill>
                <a:effectLst>
                  <a:outerShdw blurRad="38100" dist="38100" dir="2700000" algn="tl">
                    <a:srgbClr val="C0C0C0"/>
                  </a:outerShdw>
                </a:effectLst>
                <a:cs typeface="Arial" pitchFamily="34" charset="0"/>
              </a:rPr>
              <a:t>Figure </a:t>
            </a:r>
            <a:r>
              <a:rPr lang="en-US" sz="1800" b="1" dirty="0">
                <a:solidFill>
                  <a:srgbClr val="0000FF"/>
                </a:solidFill>
                <a:effectLst>
                  <a:outerShdw blurRad="38100" dist="38100" dir="2700000" algn="tl">
                    <a:srgbClr val="C0C0C0"/>
                  </a:outerShdw>
                </a:effectLst>
                <a:cs typeface="Arial" pitchFamily="34" charset="0"/>
              </a:rPr>
              <a:t>5</a:t>
            </a:r>
            <a:r>
              <a:rPr lang="en-US" sz="1800" b="1" dirty="0" smtClean="0">
                <a:solidFill>
                  <a:srgbClr val="0000FF"/>
                </a:solidFill>
                <a:effectLst>
                  <a:outerShdw blurRad="38100" dist="38100" dir="2700000" algn="tl">
                    <a:srgbClr val="C0C0C0"/>
                  </a:outerShdw>
                </a:effectLst>
                <a:cs typeface="Arial" pitchFamily="34" charset="0"/>
              </a:rPr>
              <a:t>:</a:t>
            </a:r>
            <a:r>
              <a:rPr lang="en-US" sz="1800" b="1" dirty="0" smtClean="0">
                <a:solidFill>
                  <a:srgbClr val="0000FF"/>
                </a:solidFill>
                <a:effectLst>
                  <a:outerShdw blurRad="38100" dist="38100" dir="2700000" algn="tl">
                    <a:srgbClr val="C0C0C0"/>
                  </a:outerShdw>
                </a:effectLst>
                <a:cs typeface="Arial" pitchFamily="34" charset="0"/>
              </a:rPr>
              <a:t> Large Volume Model schematic</a:t>
            </a:r>
            <a:endParaRPr lang="en-US" sz="1800" b="1" dirty="0">
              <a:solidFill>
                <a:srgbClr val="0000FF"/>
              </a:solidFill>
              <a:effectLst>
                <a:outerShdw blurRad="38100" dist="38100" dir="2700000" algn="tl">
                  <a:srgbClr val="C0C0C0"/>
                </a:outerShdw>
              </a:effectLst>
              <a:cs typeface="Arial" pitchFamily="34" charset="0"/>
            </a:endParaRPr>
          </a:p>
          <a:p>
            <a:pPr eaLnBrk="0" hangingPunct="0"/>
            <a:endParaRPr lang="en-US" sz="1800" b="1" dirty="0">
              <a:solidFill>
                <a:srgbClr val="0000FF"/>
              </a:solidFill>
              <a:effectLst>
                <a:outerShdw blurRad="38100" dist="38100" dir="2700000" algn="tl">
                  <a:srgbClr val="C0C0C0"/>
                </a:outerShdw>
              </a:effectLst>
              <a:cs typeface="Arial" pitchFamily="34" charset="0"/>
            </a:endParaRPr>
          </a:p>
        </p:txBody>
      </p:sp>
      <p:sp>
        <p:nvSpPr>
          <p:cNvPr id="169" name="Rectangle 363"/>
          <p:cNvSpPr>
            <a:spLocks noChangeArrowheads="1"/>
          </p:cNvSpPr>
          <p:nvPr/>
        </p:nvSpPr>
        <p:spPr bwMode="auto">
          <a:xfrm>
            <a:off x="38023800" y="12840225"/>
            <a:ext cx="4010541"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sz="1800" b="1" dirty="0">
                <a:solidFill>
                  <a:srgbClr val="0000FF"/>
                </a:solidFill>
                <a:effectLst>
                  <a:outerShdw blurRad="38100" dist="38100" dir="2700000" algn="tl">
                    <a:srgbClr val="C0C0C0"/>
                  </a:outerShdw>
                </a:effectLst>
                <a:cs typeface="Arial" pitchFamily="34" charset="0"/>
              </a:rPr>
              <a:t>Figure </a:t>
            </a:r>
            <a:r>
              <a:rPr lang="en-US" sz="1800" b="1" dirty="0">
                <a:solidFill>
                  <a:srgbClr val="0000FF"/>
                </a:solidFill>
                <a:effectLst>
                  <a:outerShdw blurRad="38100" dist="38100" dir="2700000" algn="tl">
                    <a:srgbClr val="C0C0C0"/>
                  </a:outerShdw>
                </a:effectLst>
                <a:cs typeface="Arial" pitchFamily="34" charset="0"/>
              </a:rPr>
              <a:t>6</a:t>
            </a:r>
            <a:r>
              <a:rPr lang="en-US" sz="1800" b="1" dirty="0" smtClean="0">
                <a:solidFill>
                  <a:srgbClr val="0000FF"/>
                </a:solidFill>
                <a:effectLst>
                  <a:outerShdw blurRad="38100" dist="38100" dir="2700000" algn="tl">
                    <a:srgbClr val="C0C0C0"/>
                  </a:outerShdw>
                </a:effectLst>
                <a:cs typeface="Arial" pitchFamily="34" charset="0"/>
              </a:rPr>
              <a:t>:</a:t>
            </a:r>
            <a:r>
              <a:rPr lang="en-US" sz="1800" b="1" dirty="0" smtClean="0">
                <a:solidFill>
                  <a:srgbClr val="0000FF"/>
                </a:solidFill>
                <a:effectLst>
                  <a:outerShdw blurRad="38100" dist="38100" dir="2700000" algn="tl">
                    <a:srgbClr val="C0C0C0"/>
                  </a:outerShdw>
                </a:effectLst>
                <a:cs typeface="Arial" pitchFamily="34" charset="0"/>
              </a:rPr>
              <a:t> Physiological Flow Model schematic</a:t>
            </a:r>
            <a:endParaRPr lang="en-US" sz="1800" b="1" dirty="0">
              <a:solidFill>
                <a:srgbClr val="0000FF"/>
              </a:solidFill>
              <a:effectLst>
                <a:outerShdw blurRad="38100" dist="38100" dir="2700000" algn="tl">
                  <a:srgbClr val="C0C0C0"/>
                </a:outerShdw>
              </a:effectLst>
              <a:cs typeface="Arial" pitchFamily="34" charset="0"/>
            </a:endParaRPr>
          </a:p>
          <a:p>
            <a:pPr eaLnBrk="0" hangingPunct="0"/>
            <a:endParaRPr lang="en-US" sz="1800" b="1" dirty="0">
              <a:solidFill>
                <a:srgbClr val="0000FF"/>
              </a:solidFill>
              <a:effectLst>
                <a:outerShdw blurRad="38100" dist="38100" dir="2700000" algn="tl">
                  <a:srgbClr val="C0C0C0"/>
                </a:outerShdw>
              </a:effectLst>
              <a:cs typeface="Arial" pitchFamily="34" charset="0"/>
            </a:endParaRPr>
          </a:p>
        </p:txBody>
      </p:sp>
      <p:sp>
        <p:nvSpPr>
          <p:cNvPr id="170" name="Text Box 1544"/>
          <p:cNvSpPr txBox="1">
            <a:spLocks noChangeArrowheads="1"/>
          </p:cNvSpPr>
          <p:nvPr/>
        </p:nvSpPr>
        <p:spPr bwMode="auto">
          <a:xfrm>
            <a:off x="12960183" y="23090606"/>
            <a:ext cx="19890604" cy="619515"/>
          </a:xfrm>
          <a:prstGeom prst="rect">
            <a:avLst/>
          </a:prstGeom>
          <a:noFill/>
          <a:ln>
            <a:noFill/>
          </a:ln>
          <a:effectLst/>
          <a:extLst>
            <a:ext uri="{909E8E84-426E-40DD-AFC4-6F175D3DCCD1}">
              <a14:hiddenFill xmlns:a14="http://schemas.microsoft.com/office/drawing/2010/main">
                <a:solidFill>
                  <a:srgbClr val="0066FF"/>
                </a:solidFill>
              </a14:hiddenFill>
            </a:ext>
            <a:ext uri="{91240B29-F687-4F45-9708-019B960494DF}">
              <a14:hiddenLine xmlns:a14="http://schemas.microsoft.com/office/drawing/2010/main" w="508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defTabSz="879475" eaLnBrk="0" hangingPunct="0">
              <a:defRPr sz="8500">
                <a:solidFill>
                  <a:schemeClr val="tx1"/>
                </a:solidFill>
                <a:latin typeface="Arial" pitchFamily="34" charset="0"/>
              </a:defRPr>
            </a:lvl1pPr>
            <a:lvl2pPr marL="439738" defTabSz="879475" eaLnBrk="0" hangingPunct="0">
              <a:defRPr sz="8500">
                <a:solidFill>
                  <a:schemeClr val="tx1"/>
                </a:solidFill>
                <a:latin typeface="Arial" pitchFamily="34" charset="0"/>
              </a:defRPr>
            </a:lvl2pPr>
            <a:lvl3pPr marL="879475" defTabSz="879475" eaLnBrk="0" hangingPunct="0">
              <a:defRPr sz="8500">
                <a:solidFill>
                  <a:schemeClr val="tx1"/>
                </a:solidFill>
                <a:latin typeface="Arial" pitchFamily="34" charset="0"/>
              </a:defRPr>
            </a:lvl3pPr>
            <a:lvl4pPr marL="1319213" defTabSz="879475" eaLnBrk="0" hangingPunct="0">
              <a:defRPr sz="8500">
                <a:solidFill>
                  <a:schemeClr val="tx1"/>
                </a:solidFill>
                <a:latin typeface="Arial" pitchFamily="34" charset="0"/>
              </a:defRPr>
            </a:lvl4pPr>
            <a:lvl5pPr marL="1758950" defTabSz="879475" eaLnBrk="0" hangingPunct="0">
              <a:defRPr sz="8500">
                <a:solidFill>
                  <a:schemeClr val="tx1"/>
                </a:solidFill>
                <a:latin typeface="Arial" pitchFamily="34" charset="0"/>
              </a:defRPr>
            </a:lvl5pPr>
            <a:lvl6pPr marL="2216150" defTabSz="879475" eaLnBrk="0" fontAlgn="base" hangingPunct="0">
              <a:spcBef>
                <a:spcPct val="0"/>
              </a:spcBef>
              <a:spcAft>
                <a:spcPct val="0"/>
              </a:spcAft>
              <a:defRPr sz="8500">
                <a:solidFill>
                  <a:schemeClr val="tx1"/>
                </a:solidFill>
                <a:latin typeface="Arial" pitchFamily="34" charset="0"/>
              </a:defRPr>
            </a:lvl6pPr>
            <a:lvl7pPr marL="2673350" defTabSz="879475" eaLnBrk="0" fontAlgn="base" hangingPunct="0">
              <a:spcBef>
                <a:spcPct val="0"/>
              </a:spcBef>
              <a:spcAft>
                <a:spcPct val="0"/>
              </a:spcAft>
              <a:defRPr sz="8500">
                <a:solidFill>
                  <a:schemeClr val="tx1"/>
                </a:solidFill>
                <a:latin typeface="Arial" pitchFamily="34" charset="0"/>
              </a:defRPr>
            </a:lvl7pPr>
            <a:lvl8pPr marL="3130550" defTabSz="879475" eaLnBrk="0" fontAlgn="base" hangingPunct="0">
              <a:spcBef>
                <a:spcPct val="0"/>
              </a:spcBef>
              <a:spcAft>
                <a:spcPct val="0"/>
              </a:spcAft>
              <a:defRPr sz="8500">
                <a:solidFill>
                  <a:schemeClr val="tx1"/>
                </a:solidFill>
                <a:latin typeface="Arial" pitchFamily="34" charset="0"/>
              </a:defRPr>
            </a:lvl8pPr>
            <a:lvl9pPr marL="3587750" defTabSz="879475" eaLnBrk="0" fontAlgn="base" hangingPunct="0">
              <a:spcBef>
                <a:spcPct val="0"/>
              </a:spcBef>
              <a:spcAft>
                <a:spcPct val="0"/>
              </a:spcAft>
              <a:defRPr sz="8500">
                <a:solidFill>
                  <a:schemeClr val="tx1"/>
                </a:solidFill>
                <a:latin typeface="Arial" pitchFamily="34" charset="0"/>
              </a:defRPr>
            </a:lvl9pPr>
          </a:lstStyle>
          <a:p>
            <a:pPr algn="just">
              <a:lnSpc>
                <a:spcPct val="105000"/>
              </a:lnSpc>
            </a:pPr>
            <a:r>
              <a:rPr lang="en-US" sz="2000" b="1" dirty="0">
                <a:solidFill>
                  <a:srgbClr val="0000FF"/>
                </a:solidFill>
                <a:ea typeface="ＭＳ Ｐゴシック" pitchFamily="34" charset="-128"/>
                <a:cs typeface="Arial" pitchFamily="34" charset="0"/>
              </a:rPr>
              <a:t>Figure </a:t>
            </a:r>
            <a:r>
              <a:rPr lang="en-US" sz="2000" b="1" dirty="0" smtClean="0">
                <a:solidFill>
                  <a:srgbClr val="0000FF"/>
                </a:solidFill>
                <a:ea typeface="ＭＳ Ｐゴシック" pitchFamily="34" charset="-128"/>
                <a:cs typeface="Arial" pitchFamily="34" charset="0"/>
              </a:rPr>
              <a:t>7: Trehalose </a:t>
            </a:r>
            <a:r>
              <a:rPr lang="en-US" sz="2000" b="1" dirty="0">
                <a:solidFill>
                  <a:srgbClr val="0000FF"/>
                </a:solidFill>
                <a:ea typeface="ＭＳ Ｐゴシック" pitchFamily="34" charset="-128"/>
                <a:cs typeface="Arial" pitchFamily="34" charset="0"/>
              </a:rPr>
              <a:t>release </a:t>
            </a:r>
            <a:r>
              <a:rPr lang="en-US" sz="2000" b="1" dirty="0" smtClean="0">
                <a:solidFill>
                  <a:srgbClr val="0000FF"/>
                </a:solidFill>
                <a:ea typeface="ＭＳ Ｐゴシック" pitchFamily="34" charset="-128"/>
                <a:cs typeface="Arial" pitchFamily="34" charset="0"/>
              </a:rPr>
              <a:t>studies A &amp; B. </a:t>
            </a:r>
            <a:r>
              <a:rPr lang="en-US" sz="2000" u="sng" dirty="0" smtClean="0">
                <a:ea typeface="ＭＳ Ｐゴシック" pitchFamily="34" charset="-128"/>
                <a:cs typeface="Arial" pitchFamily="34" charset="0"/>
              </a:rPr>
              <a:t>Poly(DMS-R11-co-TRIS-co-DMA-co-EGDMA-co-PEG200DMA-co-AA)/Hydrogel Lenses</a:t>
            </a:r>
            <a:r>
              <a:rPr lang="en-US" sz="2000" dirty="0" smtClean="0">
                <a:ea typeface="ＭＳ Ｐゴシック" pitchFamily="34" charset="-128"/>
                <a:cs typeface="Arial" pitchFamily="34" charset="0"/>
              </a:rPr>
              <a:t>. </a:t>
            </a:r>
            <a:r>
              <a:rPr lang="en-US" sz="2000" dirty="0" smtClean="0">
                <a:solidFill>
                  <a:schemeClr val="accent5"/>
                </a:solidFill>
                <a:ea typeface="ＭＳ Ｐゴシック" pitchFamily="34" charset="-128"/>
                <a:cs typeface="Arial" pitchFamily="34" charset="0"/>
              </a:rPr>
              <a:t>(</a:t>
            </a:r>
            <a:r>
              <a:rPr lang="en-US" sz="2000" b="1" dirty="0" smtClean="0">
                <a:solidFill>
                  <a:schemeClr val="accent5"/>
                </a:solidFill>
                <a:ea typeface="ＭＳ Ｐゴシック" pitchFamily="34" charset="-128"/>
                <a:cs typeface="Arial" pitchFamily="34" charset="0"/>
              </a:rPr>
              <a:t>A)</a:t>
            </a:r>
            <a:r>
              <a:rPr lang="en-US" sz="2000" b="1" dirty="0" smtClean="0">
                <a:ea typeface="ＭＳ Ｐゴシック" pitchFamily="34" charset="-128"/>
                <a:cs typeface="Arial" pitchFamily="34" charset="0"/>
              </a:rPr>
              <a:t> </a:t>
            </a:r>
            <a:r>
              <a:rPr lang="en-US" sz="2000" dirty="0" smtClean="0">
                <a:ea typeface="ＭＳ Ｐゴシック" pitchFamily="34" charset="-128"/>
                <a:cs typeface="Arial" pitchFamily="34" charset="0"/>
              </a:rPr>
              <a:t>N=3</a:t>
            </a:r>
            <a:r>
              <a:rPr lang="en-US" sz="2000" dirty="0">
                <a:ea typeface="ＭＳ Ｐゴシック" pitchFamily="34" charset="-128"/>
                <a:cs typeface="Arial" pitchFamily="34" charset="0"/>
              </a:rPr>
              <a:t>, </a:t>
            </a:r>
            <a:r>
              <a:rPr lang="en-US" sz="2000" dirty="0" smtClean="0">
                <a:ea typeface="ＭＳ Ｐゴシック" pitchFamily="34" charset="-128"/>
                <a:cs typeface="Arial" pitchFamily="34" charset="0"/>
              </a:rPr>
              <a:t>250mL</a:t>
            </a:r>
            <a:r>
              <a:rPr lang="en-US" sz="2000" dirty="0">
                <a:ea typeface="ＭＳ Ｐゴシック" pitchFamily="34" charset="-128"/>
                <a:cs typeface="Arial" pitchFamily="34" charset="0"/>
              </a:rPr>
              <a:t>, water exchange </a:t>
            </a:r>
            <a:r>
              <a:rPr lang="en-US" sz="2000" dirty="0" smtClean="0">
                <a:ea typeface="ＭＳ Ｐゴシック" pitchFamily="34" charset="-128"/>
                <a:cs typeface="Arial" pitchFamily="34" charset="0"/>
              </a:rPr>
              <a:t>at regular time intervals, </a:t>
            </a:r>
            <a:r>
              <a:rPr lang="en-US" sz="2000" dirty="0">
                <a:ea typeface="ＭＳ Ｐゴシック" pitchFamily="34" charset="-128"/>
                <a:cs typeface="Arial" pitchFamily="34" charset="0"/>
              </a:rPr>
              <a:t>DI water, and </a:t>
            </a:r>
            <a:r>
              <a:rPr lang="en-US" sz="2000" dirty="0" smtClean="0">
                <a:ea typeface="ＭＳ Ｐゴシック" pitchFamily="34" charset="-128"/>
                <a:cs typeface="Arial" pitchFamily="34" charset="0"/>
              </a:rPr>
              <a:t>T=34°C</a:t>
            </a:r>
            <a:r>
              <a:rPr lang="en-US" sz="2000" dirty="0">
                <a:ea typeface="ＭＳ Ｐゴシック" pitchFamily="34" charset="-128"/>
                <a:cs typeface="Arial" pitchFamily="34" charset="0"/>
              </a:rPr>
              <a:t>. </a:t>
            </a:r>
            <a:r>
              <a:rPr lang="en-US" sz="2000" b="1" dirty="0" smtClean="0">
                <a:solidFill>
                  <a:schemeClr val="accent5"/>
                </a:solidFill>
                <a:ea typeface="ＭＳ Ｐゴシック" pitchFamily="34" charset="-128"/>
                <a:cs typeface="Arial" pitchFamily="34" charset="0"/>
              </a:rPr>
              <a:t>(B)</a:t>
            </a:r>
            <a:r>
              <a:rPr lang="en-US" sz="2000" dirty="0" smtClean="0">
                <a:ea typeface="ＭＳ Ｐゴシック" pitchFamily="34" charset="-128"/>
                <a:cs typeface="Arial" pitchFamily="34" charset="0"/>
              </a:rPr>
              <a:t> N=3, 3µL/min, samples taken at regular time intervals, and T=22°</a:t>
            </a:r>
            <a:endParaRPr lang="en-US" sz="2000" b="1" dirty="0">
              <a:ea typeface="ＭＳ Ｐゴシック" pitchFamily="34" charset="-128"/>
              <a:cs typeface="Arial" pitchFamily="34" charset="0"/>
            </a:endParaRPr>
          </a:p>
        </p:txBody>
      </p:sp>
      <p:sp>
        <p:nvSpPr>
          <p:cNvPr id="171" name="Text Box 1544"/>
          <p:cNvSpPr txBox="1">
            <a:spLocks noChangeArrowheads="1"/>
          </p:cNvSpPr>
          <p:nvPr/>
        </p:nvSpPr>
        <p:spPr bwMode="auto">
          <a:xfrm>
            <a:off x="13786942" y="31686524"/>
            <a:ext cx="7150546" cy="1292178"/>
          </a:xfrm>
          <a:prstGeom prst="rect">
            <a:avLst/>
          </a:prstGeom>
          <a:noFill/>
          <a:ln>
            <a:noFill/>
          </a:ln>
          <a:effectLst/>
          <a:extLst>
            <a:ext uri="{909E8E84-426E-40DD-AFC4-6F175D3DCCD1}">
              <a14:hiddenFill xmlns:a14="http://schemas.microsoft.com/office/drawing/2010/main">
                <a:solidFill>
                  <a:srgbClr val="0066FF"/>
                </a:solidFill>
              </a14:hiddenFill>
            </a:ext>
            <a:ext uri="{91240B29-F687-4F45-9708-019B960494DF}">
              <a14:hiddenLine xmlns:a14="http://schemas.microsoft.com/office/drawing/2010/main" w="508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defTabSz="879475" eaLnBrk="0" hangingPunct="0">
              <a:defRPr sz="8500">
                <a:solidFill>
                  <a:schemeClr val="tx1"/>
                </a:solidFill>
                <a:latin typeface="Arial" pitchFamily="34" charset="0"/>
              </a:defRPr>
            </a:lvl1pPr>
            <a:lvl2pPr marL="439738" defTabSz="879475" eaLnBrk="0" hangingPunct="0">
              <a:defRPr sz="8500">
                <a:solidFill>
                  <a:schemeClr val="tx1"/>
                </a:solidFill>
                <a:latin typeface="Arial" pitchFamily="34" charset="0"/>
              </a:defRPr>
            </a:lvl2pPr>
            <a:lvl3pPr marL="879475" defTabSz="879475" eaLnBrk="0" hangingPunct="0">
              <a:defRPr sz="8500">
                <a:solidFill>
                  <a:schemeClr val="tx1"/>
                </a:solidFill>
                <a:latin typeface="Arial" pitchFamily="34" charset="0"/>
              </a:defRPr>
            </a:lvl3pPr>
            <a:lvl4pPr marL="1319213" defTabSz="879475" eaLnBrk="0" hangingPunct="0">
              <a:defRPr sz="8500">
                <a:solidFill>
                  <a:schemeClr val="tx1"/>
                </a:solidFill>
                <a:latin typeface="Arial" pitchFamily="34" charset="0"/>
              </a:defRPr>
            </a:lvl4pPr>
            <a:lvl5pPr marL="1758950" defTabSz="879475" eaLnBrk="0" hangingPunct="0">
              <a:defRPr sz="8500">
                <a:solidFill>
                  <a:schemeClr val="tx1"/>
                </a:solidFill>
                <a:latin typeface="Arial" pitchFamily="34" charset="0"/>
              </a:defRPr>
            </a:lvl5pPr>
            <a:lvl6pPr marL="2216150" defTabSz="879475" eaLnBrk="0" fontAlgn="base" hangingPunct="0">
              <a:spcBef>
                <a:spcPct val="0"/>
              </a:spcBef>
              <a:spcAft>
                <a:spcPct val="0"/>
              </a:spcAft>
              <a:defRPr sz="8500">
                <a:solidFill>
                  <a:schemeClr val="tx1"/>
                </a:solidFill>
                <a:latin typeface="Arial" pitchFamily="34" charset="0"/>
              </a:defRPr>
            </a:lvl6pPr>
            <a:lvl7pPr marL="2673350" defTabSz="879475" eaLnBrk="0" fontAlgn="base" hangingPunct="0">
              <a:spcBef>
                <a:spcPct val="0"/>
              </a:spcBef>
              <a:spcAft>
                <a:spcPct val="0"/>
              </a:spcAft>
              <a:defRPr sz="8500">
                <a:solidFill>
                  <a:schemeClr val="tx1"/>
                </a:solidFill>
                <a:latin typeface="Arial" pitchFamily="34" charset="0"/>
              </a:defRPr>
            </a:lvl7pPr>
            <a:lvl8pPr marL="3130550" defTabSz="879475" eaLnBrk="0" fontAlgn="base" hangingPunct="0">
              <a:spcBef>
                <a:spcPct val="0"/>
              </a:spcBef>
              <a:spcAft>
                <a:spcPct val="0"/>
              </a:spcAft>
              <a:defRPr sz="8500">
                <a:solidFill>
                  <a:schemeClr val="tx1"/>
                </a:solidFill>
                <a:latin typeface="Arial" pitchFamily="34" charset="0"/>
              </a:defRPr>
            </a:lvl8pPr>
            <a:lvl9pPr marL="3587750" defTabSz="879475" eaLnBrk="0" fontAlgn="base" hangingPunct="0">
              <a:spcBef>
                <a:spcPct val="0"/>
              </a:spcBef>
              <a:spcAft>
                <a:spcPct val="0"/>
              </a:spcAft>
              <a:defRPr sz="8500">
                <a:solidFill>
                  <a:schemeClr val="tx1"/>
                </a:solidFill>
                <a:latin typeface="Arial" pitchFamily="34" charset="0"/>
              </a:defRPr>
            </a:lvl9pPr>
          </a:lstStyle>
          <a:p>
            <a:pPr algn="just">
              <a:lnSpc>
                <a:spcPct val="105000"/>
              </a:lnSpc>
            </a:pPr>
            <a:r>
              <a:rPr lang="en-US" sz="1800" b="1" dirty="0">
                <a:solidFill>
                  <a:srgbClr val="0000FF"/>
                </a:solidFill>
                <a:ea typeface="ＭＳ Ｐゴシック" pitchFamily="34" charset="-128"/>
                <a:cs typeface="Arial" pitchFamily="34" charset="0"/>
              </a:rPr>
              <a:t>Figure 8</a:t>
            </a:r>
            <a:r>
              <a:rPr lang="en-US" sz="1800" b="1" dirty="0" smtClean="0">
                <a:solidFill>
                  <a:srgbClr val="0000FF"/>
                </a:solidFill>
                <a:ea typeface="ＭＳ Ｐゴシック" pitchFamily="34" charset="-128"/>
                <a:cs typeface="Arial" pitchFamily="34" charset="0"/>
              </a:rPr>
              <a:t>: Trehalose </a:t>
            </a:r>
            <a:r>
              <a:rPr lang="en-US" sz="1800" b="1" dirty="0">
                <a:solidFill>
                  <a:srgbClr val="0000FF"/>
                </a:solidFill>
                <a:ea typeface="ＭＳ Ｐゴシック" pitchFamily="34" charset="-128"/>
                <a:cs typeface="Arial" pitchFamily="34" charset="0"/>
              </a:rPr>
              <a:t>release study in </a:t>
            </a:r>
            <a:r>
              <a:rPr lang="en-US" sz="1800" b="1" dirty="0" smtClean="0">
                <a:solidFill>
                  <a:srgbClr val="0000FF"/>
                </a:solidFill>
                <a:ea typeface="ＭＳ Ｐゴシック" pitchFamily="34" charset="-128"/>
                <a:cs typeface="Arial" pitchFamily="34" charset="0"/>
              </a:rPr>
              <a:t>large volume conditions with various release media.</a:t>
            </a:r>
            <a:r>
              <a:rPr lang="en-US" sz="1800" dirty="0" smtClean="0">
                <a:ea typeface="ＭＳ Ｐゴシック" pitchFamily="34" charset="-128"/>
                <a:cs typeface="Arial" pitchFamily="34" charset="0"/>
              </a:rPr>
              <a:t> N=3</a:t>
            </a:r>
            <a:r>
              <a:rPr lang="en-US" sz="1800" dirty="0">
                <a:ea typeface="ＭＳ Ｐゴシック" pitchFamily="34" charset="-128"/>
                <a:cs typeface="Arial" pitchFamily="34" charset="0"/>
              </a:rPr>
              <a:t>, 3</a:t>
            </a:r>
            <a:r>
              <a:rPr lang="en-US" sz="1800" dirty="0" smtClean="0">
                <a:ea typeface="ＭＳ Ｐゴシック" pitchFamily="34" charset="-128"/>
                <a:cs typeface="Arial" pitchFamily="34" charset="0"/>
              </a:rPr>
              <a:t>50mL</a:t>
            </a:r>
            <a:r>
              <a:rPr lang="en-US" sz="1800" dirty="0">
                <a:ea typeface="ＭＳ Ｐゴシック" pitchFamily="34" charset="-128"/>
                <a:cs typeface="Arial" pitchFamily="34" charset="0"/>
              </a:rPr>
              <a:t>, </a:t>
            </a:r>
            <a:r>
              <a:rPr lang="en-US" sz="1800" dirty="0" smtClean="0">
                <a:ea typeface="ＭＳ Ｐゴシック" pitchFamily="34" charset="-128"/>
                <a:cs typeface="Arial" pitchFamily="34" charset="0"/>
              </a:rPr>
              <a:t>media </a:t>
            </a:r>
            <a:r>
              <a:rPr lang="en-US" sz="1800" dirty="0">
                <a:ea typeface="ＭＳ Ｐゴシック" pitchFamily="34" charset="-128"/>
                <a:cs typeface="Arial" pitchFamily="34" charset="0"/>
              </a:rPr>
              <a:t>exchange </a:t>
            </a:r>
            <a:r>
              <a:rPr lang="en-US" sz="1800" dirty="0" smtClean="0">
                <a:ea typeface="ＭＳ Ｐゴシック" pitchFamily="34" charset="-128"/>
                <a:cs typeface="Arial" pitchFamily="34" charset="0"/>
              </a:rPr>
              <a:t>at regular time intervals, </a:t>
            </a:r>
            <a:r>
              <a:rPr lang="en-US" sz="1800" dirty="0">
                <a:ea typeface="ＭＳ Ｐゴシック" pitchFamily="34" charset="-128"/>
                <a:cs typeface="Arial" pitchFamily="34" charset="0"/>
              </a:rPr>
              <a:t>DI water, and </a:t>
            </a:r>
            <a:r>
              <a:rPr lang="en-US" sz="1800" dirty="0" smtClean="0">
                <a:ea typeface="ＭＳ Ｐゴシック" pitchFamily="34" charset="-128"/>
                <a:cs typeface="Arial" pitchFamily="34" charset="0"/>
              </a:rPr>
              <a:t>T=34°C</a:t>
            </a:r>
            <a:r>
              <a:rPr lang="en-US" sz="1800" dirty="0">
                <a:ea typeface="ＭＳ Ｐゴシック" pitchFamily="34" charset="-128"/>
                <a:cs typeface="Arial" pitchFamily="34" charset="0"/>
              </a:rPr>
              <a:t>. </a:t>
            </a:r>
          </a:p>
        </p:txBody>
      </p:sp>
      <p:sp>
        <p:nvSpPr>
          <p:cNvPr id="173" name="Text Box 1544"/>
          <p:cNvSpPr txBox="1">
            <a:spLocks noChangeArrowheads="1"/>
          </p:cNvSpPr>
          <p:nvPr/>
        </p:nvSpPr>
        <p:spPr bwMode="auto">
          <a:xfrm>
            <a:off x="24158330" y="31720613"/>
            <a:ext cx="7362865" cy="1286487"/>
          </a:xfrm>
          <a:prstGeom prst="rect">
            <a:avLst/>
          </a:prstGeom>
          <a:noFill/>
          <a:ln>
            <a:noFill/>
          </a:ln>
          <a:effectLst/>
          <a:extLst>
            <a:ext uri="{909E8E84-426E-40DD-AFC4-6F175D3DCCD1}">
              <a14:hiddenFill xmlns:a14="http://schemas.microsoft.com/office/drawing/2010/main">
                <a:solidFill>
                  <a:srgbClr val="0066FF"/>
                </a:solidFill>
              </a14:hiddenFill>
            </a:ext>
            <a:ext uri="{91240B29-F687-4F45-9708-019B960494DF}">
              <a14:hiddenLine xmlns:a14="http://schemas.microsoft.com/office/drawing/2010/main" w="508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defTabSz="879475" eaLnBrk="0" hangingPunct="0">
              <a:defRPr sz="8500">
                <a:solidFill>
                  <a:schemeClr val="tx1"/>
                </a:solidFill>
                <a:latin typeface="Arial" pitchFamily="34" charset="0"/>
              </a:defRPr>
            </a:lvl1pPr>
            <a:lvl2pPr marL="439738" defTabSz="879475" eaLnBrk="0" hangingPunct="0">
              <a:defRPr sz="8500">
                <a:solidFill>
                  <a:schemeClr val="tx1"/>
                </a:solidFill>
                <a:latin typeface="Arial" pitchFamily="34" charset="0"/>
              </a:defRPr>
            </a:lvl2pPr>
            <a:lvl3pPr marL="879475" defTabSz="879475" eaLnBrk="0" hangingPunct="0">
              <a:defRPr sz="8500">
                <a:solidFill>
                  <a:schemeClr val="tx1"/>
                </a:solidFill>
                <a:latin typeface="Arial" pitchFamily="34" charset="0"/>
              </a:defRPr>
            </a:lvl3pPr>
            <a:lvl4pPr marL="1319213" defTabSz="879475" eaLnBrk="0" hangingPunct="0">
              <a:defRPr sz="8500">
                <a:solidFill>
                  <a:schemeClr val="tx1"/>
                </a:solidFill>
                <a:latin typeface="Arial" pitchFamily="34" charset="0"/>
              </a:defRPr>
            </a:lvl4pPr>
            <a:lvl5pPr marL="1758950" defTabSz="879475" eaLnBrk="0" hangingPunct="0">
              <a:defRPr sz="8500">
                <a:solidFill>
                  <a:schemeClr val="tx1"/>
                </a:solidFill>
                <a:latin typeface="Arial" pitchFamily="34" charset="0"/>
              </a:defRPr>
            </a:lvl5pPr>
            <a:lvl6pPr marL="2216150" defTabSz="879475" eaLnBrk="0" fontAlgn="base" hangingPunct="0">
              <a:spcBef>
                <a:spcPct val="0"/>
              </a:spcBef>
              <a:spcAft>
                <a:spcPct val="0"/>
              </a:spcAft>
              <a:defRPr sz="8500">
                <a:solidFill>
                  <a:schemeClr val="tx1"/>
                </a:solidFill>
                <a:latin typeface="Arial" pitchFamily="34" charset="0"/>
              </a:defRPr>
            </a:lvl6pPr>
            <a:lvl7pPr marL="2673350" defTabSz="879475" eaLnBrk="0" fontAlgn="base" hangingPunct="0">
              <a:spcBef>
                <a:spcPct val="0"/>
              </a:spcBef>
              <a:spcAft>
                <a:spcPct val="0"/>
              </a:spcAft>
              <a:defRPr sz="8500">
                <a:solidFill>
                  <a:schemeClr val="tx1"/>
                </a:solidFill>
                <a:latin typeface="Arial" pitchFamily="34" charset="0"/>
              </a:defRPr>
            </a:lvl7pPr>
            <a:lvl8pPr marL="3130550" defTabSz="879475" eaLnBrk="0" fontAlgn="base" hangingPunct="0">
              <a:spcBef>
                <a:spcPct val="0"/>
              </a:spcBef>
              <a:spcAft>
                <a:spcPct val="0"/>
              </a:spcAft>
              <a:defRPr sz="8500">
                <a:solidFill>
                  <a:schemeClr val="tx1"/>
                </a:solidFill>
                <a:latin typeface="Arial" pitchFamily="34" charset="0"/>
              </a:defRPr>
            </a:lvl8pPr>
            <a:lvl9pPr marL="3587750" defTabSz="879475" eaLnBrk="0" fontAlgn="base" hangingPunct="0">
              <a:spcBef>
                <a:spcPct val="0"/>
              </a:spcBef>
              <a:spcAft>
                <a:spcPct val="0"/>
              </a:spcAft>
              <a:defRPr sz="8500">
                <a:solidFill>
                  <a:schemeClr val="tx1"/>
                </a:solidFill>
                <a:latin typeface="Arial" pitchFamily="34" charset="0"/>
              </a:defRPr>
            </a:lvl9pPr>
          </a:lstStyle>
          <a:p>
            <a:pPr algn="just">
              <a:lnSpc>
                <a:spcPct val="105000"/>
              </a:lnSpc>
            </a:pPr>
            <a:r>
              <a:rPr lang="en-US" sz="1800" b="1" dirty="0">
                <a:solidFill>
                  <a:srgbClr val="0000FF"/>
                </a:solidFill>
                <a:ea typeface="ＭＳ Ｐゴシック" pitchFamily="34" charset="-128"/>
                <a:cs typeface="Arial" pitchFamily="34" charset="0"/>
              </a:rPr>
              <a:t>Figure </a:t>
            </a:r>
            <a:r>
              <a:rPr lang="en-US" sz="1800" b="1" dirty="0" smtClean="0">
                <a:solidFill>
                  <a:srgbClr val="0000FF"/>
                </a:solidFill>
                <a:ea typeface="ＭＳ Ｐゴシック" pitchFamily="34" charset="-128"/>
                <a:cs typeface="Arial" pitchFamily="34" charset="0"/>
              </a:rPr>
              <a:t>9: Correlation Plot of release time in physiological flow model vs. large volume model.</a:t>
            </a:r>
            <a:r>
              <a:rPr lang="en-US" sz="1800" dirty="0" smtClean="0">
                <a:ea typeface="ＭＳ Ｐゴシック" pitchFamily="34" charset="-128"/>
                <a:cs typeface="Arial" pitchFamily="34" charset="0"/>
              </a:rPr>
              <a:t> Created using trend lines from Figure 7 and Figure 8. </a:t>
            </a:r>
            <a:endParaRPr lang="en-US" sz="1800" dirty="0">
              <a:ea typeface="ＭＳ Ｐゴシック" pitchFamily="34" charset="-128"/>
              <a:cs typeface="Arial" pitchFamily="34" charset="0"/>
            </a:endParaRPr>
          </a:p>
        </p:txBody>
      </p:sp>
      <p:sp>
        <p:nvSpPr>
          <p:cNvPr id="5510" name="TextBox 5509"/>
          <p:cNvSpPr txBox="1"/>
          <p:nvPr/>
        </p:nvSpPr>
        <p:spPr>
          <a:xfrm>
            <a:off x="14841831" y="15123427"/>
            <a:ext cx="5433923" cy="646331"/>
          </a:xfrm>
          <a:prstGeom prst="rect">
            <a:avLst/>
          </a:prstGeom>
          <a:noFill/>
        </p:spPr>
        <p:txBody>
          <a:bodyPr wrap="none" rtlCol="0">
            <a:spAutoFit/>
          </a:bodyPr>
          <a:lstStyle/>
          <a:p>
            <a:pPr algn="ctr"/>
            <a:r>
              <a:rPr lang="en-US" sz="3600" b="1" dirty="0" smtClean="0"/>
              <a:t>Large Volume Model (A)</a:t>
            </a:r>
            <a:endParaRPr lang="en-US" sz="3600" b="1" dirty="0"/>
          </a:p>
        </p:txBody>
      </p:sp>
      <p:sp>
        <p:nvSpPr>
          <p:cNvPr id="176" name="TextBox 175"/>
          <p:cNvSpPr txBox="1"/>
          <p:nvPr/>
        </p:nvSpPr>
        <p:spPr>
          <a:xfrm>
            <a:off x="13947349" y="23710121"/>
            <a:ext cx="6673623" cy="1200329"/>
          </a:xfrm>
          <a:prstGeom prst="rect">
            <a:avLst/>
          </a:prstGeom>
          <a:noFill/>
        </p:spPr>
        <p:txBody>
          <a:bodyPr wrap="none" rtlCol="0">
            <a:spAutoFit/>
          </a:bodyPr>
          <a:lstStyle/>
          <a:p>
            <a:pPr algn="ctr"/>
            <a:r>
              <a:rPr lang="en-US" sz="3600" b="1" dirty="0"/>
              <a:t>E</a:t>
            </a:r>
            <a:r>
              <a:rPr lang="en-US" sz="3600" b="1" dirty="0" smtClean="0"/>
              <a:t>FFECT OF RELEASE MEDIA</a:t>
            </a:r>
            <a:br>
              <a:rPr lang="en-US" sz="3600" b="1" dirty="0" smtClean="0"/>
            </a:br>
            <a:r>
              <a:rPr lang="en-US" sz="3600" b="1" dirty="0" smtClean="0"/>
              <a:t>Large Volume Model</a:t>
            </a:r>
            <a:endParaRPr lang="en-US" sz="3600" b="1" dirty="0"/>
          </a:p>
        </p:txBody>
      </p:sp>
      <p:sp>
        <p:nvSpPr>
          <p:cNvPr id="177" name="TextBox 176"/>
          <p:cNvSpPr txBox="1"/>
          <p:nvPr/>
        </p:nvSpPr>
        <p:spPr>
          <a:xfrm>
            <a:off x="25358551" y="15123426"/>
            <a:ext cx="6571030" cy="646331"/>
          </a:xfrm>
          <a:prstGeom prst="rect">
            <a:avLst/>
          </a:prstGeom>
          <a:noFill/>
        </p:spPr>
        <p:txBody>
          <a:bodyPr wrap="none" rtlCol="0">
            <a:spAutoFit/>
          </a:bodyPr>
          <a:lstStyle/>
          <a:p>
            <a:pPr algn="ctr"/>
            <a:r>
              <a:rPr lang="en-US" sz="3600" b="1" dirty="0" smtClean="0"/>
              <a:t>Physiological Flow Model (B)</a:t>
            </a:r>
            <a:endParaRPr lang="en-US" sz="3600" b="1" dirty="0"/>
          </a:p>
        </p:txBody>
      </p:sp>
      <p:sp>
        <p:nvSpPr>
          <p:cNvPr id="5512" name="TextBox 5511"/>
          <p:cNvSpPr txBox="1"/>
          <p:nvPr/>
        </p:nvSpPr>
        <p:spPr>
          <a:xfrm>
            <a:off x="17946224" y="14455273"/>
            <a:ext cx="10312823" cy="707886"/>
          </a:xfrm>
          <a:prstGeom prst="rect">
            <a:avLst/>
          </a:prstGeom>
          <a:noFill/>
        </p:spPr>
        <p:txBody>
          <a:bodyPr wrap="none" rtlCol="0">
            <a:spAutoFit/>
          </a:bodyPr>
          <a:lstStyle/>
          <a:p>
            <a:r>
              <a:rPr lang="en-US" sz="4000" b="1" u="sng" dirty="0" smtClean="0">
                <a:solidFill>
                  <a:schemeClr val="accent5">
                    <a:lumMod val="50000"/>
                  </a:schemeClr>
                </a:solidFill>
              </a:rPr>
              <a:t>EXAMINING THE EFFECT OF M/T RATIOS</a:t>
            </a:r>
            <a:endParaRPr lang="en-US" sz="4000" b="1" u="sng" dirty="0">
              <a:solidFill>
                <a:schemeClr val="accent5">
                  <a:lumMod val="50000"/>
                </a:schemeClr>
              </a:solidFill>
            </a:endParaRPr>
          </a:p>
        </p:txBody>
      </p:sp>
      <p:sp>
        <p:nvSpPr>
          <p:cNvPr id="179" name="TextBox 178"/>
          <p:cNvSpPr txBox="1"/>
          <p:nvPr/>
        </p:nvSpPr>
        <p:spPr>
          <a:xfrm>
            <a:off x="25268959" y="23852764"/>
            <a:ext cx="6665030" cy="646331"/>
          </a:xfrm>
          <a:prstGeom prst="rect">
            <a:avLst/>
          </a:prstGeom>
          <a:noFill/>
        </p:spPr>
        <p:txBody>
          <a:bodyPr wrap="none" rtlCol="0">
            <a:spAutoFit/>
          </a:bodyPr>
          <a:lstStyle/>
          <a:p>
            <a:pPr algn="ctr"/>
            <a:r>
              <a:rPr lang="en-US" sz="3600" b="1" dirty="0" smtClean="0"/>
              <a:t>Correlation of Testing Models</a:t>
            </a:r>
            <a:endParaRPr lang="en-US" sz="3600" b="1" dirty="0"/>
          </a:p>
        </p:txBody>
      </p:sp>
      <p:sp>
        <p:nvSpPr>
          <p:cNvPr id="183" name="TextBox 182"/>
          <p:cNvSpPr txBox="1"/>
          <p:nvPr/>
        </p:nvSpPr>
        <p:spPr>
          <a:xfrm>
            <a:off x="17161292" y="26021565"/>
            <a:ext cx="3613548"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en-US" sz="2400" b="1" dirty="0" smtClean="0"/>
              <a:t>Minimal effect of different release media</a:t>
            </a:r>
            <a:endParaRPr lang="en-US" sz="2400" b="1" dirty="0"/>
          </a:p>
        </p:txBody>
      </p:sp>
      <p:pic>
        <p:nvPicPr>
          <p:cNvPr id="18877" name="Picture 249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587633" y="20098960"/>
            <a:ext cx="5953923" cy="390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880" name="Picture 2496" descr="C:\Users\Desmond\Dropbox\Camera Uploads\IMAG0192.jpg"/>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17068" t="27373" r="9541" b="31628"/>
          <a:stretch/>
        </p:blipFill>
        <p:spPr bwMode="auto">
          <a:xfrm>
            <a:off x="23279101" y="4952212"/>
            <a:ext cx="3489892" cy="3447642"/>
          </a:xfrm>
          <a:prstGeom prst="rect">
            <a:avLst/>
          </a:prstGeom>
          <a:noFill/>
          <a:extLst>
            <a:ext uri="{909E8E84-426E-40DD-AFC4-6F175D3DCCD1}">
              <a14:hiddenFill xmlns:a14="http://schemas.microsoft.com/office/drawing/2010/main">
                <a:solidFill>
                  <a:srgbClr val="FFFFFF"/>
                </a:solidFill>
              </a14:hiddenFill>
            </a:ext>
          </a:extLst>
        </p:spPr>
      </p:pic>
      <p:sp>
        <p:nvSpPr>
          <p:cNvPr id="5513" name="Up Arrow 5512"/>
          <p:cNvSpPr/>
          <p:nvPr/>
        </p:nvSpPr>
        <p:spPr bwMode="auto">
          <a:xfrm rot="7962020">
            <a:off x="17020863" y="17886651"/>
            <a:ext cx="1075859" cy="2842438"/>
          </a:xfrm>
          <a:prstGeom prst="upArrow">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3919538" rtl="0" eaLnBrk="0" fontAlgn="base" latinLnBrk="0" hangingPunct="0">
              <a:lnSpc>
                <a:spcPct val="100000"/>
              </a:lnSpc>
              <a:spcBef>
                <a:spcPct val="0"/>
              </a:spcBef>
              <a:spcAft>
                <a:spcPct val="0"/>
              </a:spcAft>
              <a:buClrTx/>
              <a:buSzTx/>
              <a:buFontTx/>
              <a:buNone/>
              <a:tabLst/>
            </a:pPr>
            <a:r>
              <a:rPr lang="en-US" sz="2000" b="1" dirty="0" smtClean="0">
                <a:latin typeface="Arial" charset="0"/>
              </a:rPr>
              <a:t>M/T Ratio</a:t>
            </a:r>
            <a:endParaRPr kumimoji="0" lang="en-US" sz="2000" b="1" i="0" u="none" strike="noStrike" cap="none" normalizeH="0" baseline="0" dirty="0" smtClean="0">
              <a:ln>
                <a:noFill/>
              </a:ln>
              <a:effectLst/>
              <a:latin typeface="Arial" charset="0"/>
            </a:endParaRPr>
          </a:p>
        </p:txBody>
      </p:sp>
      <p:sp>
        <p:nvSpPr>
          <p:cNvPr id="5514" name="Down Arrow 5513"/>
          <p:cNvSpPr/>
          <p:nvPr/>
        </p:nvSpPr>
        <p:spPr bwMode="auto">
          <a:xfrm rot="8039522">
            <a:off x="17667289" y="17184227"/>
            <a:ext cx="995476" cy="2842437"/>
          </a:xfrm>
          <a:prstGeom prst="downArrow">
            <a:avLst/>
          </a:prstGeom>
          <a:solidFill>
            <a:srgbClr val="FF9933"/>
          </a:solidFill>
          <a:ln w="9525" cap="flat" cmpd="sng" algn="ctr">
            <a:solidFill>
              <a:schemeClr val="tx1"/>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algn="ctr" defTabSz="3919538" rtl="0" eaLnBrk="0" fontAlgn="base" latinLnBrk="0" hangingPunct="0">
              <a:lnSpc>
                <a:spcPct val="100000"/>
              </a:lnSpc>
              <a:spcBef>
                <a:spcPct val="0"/>
              </a:spcBef>
              <a:spcAft>
                <a:spcPct val="0"/>
              </a:spcAft>
              <a:buClrTx/>
              <a:buSzTx/>
              <a:buFontTx/>
              <a:buNone/>
              <a:tabLst/>
            </a:pPr>
            <a:r>
              <a:rPr lang="en-US" sz="2000" b="1" dirty="0" smtClean="0">
                <a:latin typeface="Arial" charset="0"/>
              </a:rPr>
              <a:t>Release Rate</a:t>
            </a:r>
            <a:endParaRPr kumimoji="0" lang="en-US" sz="2000" b="1"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919538" rtl="0" eaLnBrk="0" fontAlgn="base" latinLnBrk="0" hangingPunct="0">
          <a:lnSpc>
            <a:spcPct val="100000"/>
          </a:lnSpc>
          <a:spcBef>
            <a:spcPct val="0"/>
          </a:spcBef>
          <a:spcAft>
            <a:spcPct val="0"/>
          </a:spcAft>
          <a:buClrTx/>
          <a:buSzTx/>
          <a:buFontTx/>
          <a:buNone/>
          <a:tabLst/>
          <a:defRPr kumimoji="0" lang="en-US" sz="77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919538" rtl="0" eaLnBrk="0" fontAlgn="base" latinLnBrk="0" hangingPunct="0">
          <a:lnSpc>
            <a:spcPct val="100000"/>
          </a:lnSpc>
          <a:spcBef>
            <a:spcPct val="0"/>
          </a:spcBef>
          <a:spcAft>
            <a:spcPct val="0"/>
          </a:spcAft>
          <a:buClrTx/>
          <a:buSzTx/>
          <a:buFontTx/>
          <a:buNone/>
          <a:tabLst/>
          <a:defRPr kumimoji="0" lang="en-US" sz="77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20223</TotalTime>
  <Words>1148</Words>
  <Application>Microsoft Office PowerPoint</Application>
  <PresentationFormat>Custom</PresentationFormat>
  <Paragraphs>80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Amanda Paine</dc:creator>
  <cp:lastModifiedBy>Desmond</cp:lastModifiedBy>
  <cp:revision>741</cp:revision>
  <cp:lastPrinted>2012-01-26T05:02:27Z</cp:lastPrinted>
  <dcterms:created xsi:type="dcterms:W3CDTF">1601-01-01T00:00:00Z</dcterms:created>
  <dcterms:modified xsi:type="dcterms:W3CDTF">2013-07-24T23:33:03Z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