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4094" r:id="rId1"/>
  </p:sldMasterIdLst>
  <p:notesMasterIdLst>
    <p:notesMasterId r:id="rId31"/>
  </p:notesMasterIdLst>
  <p:sldIdLst>
    <p:sldId id="256" r:id="rId2"/>
    <p:sldId id="266" r:id="rId3"/>
    <p:sldId id="273" r:id="rId4"/>
    <p:sldId id="267" r:id="rId5"/>
    <p:sldId id="286" r:id="rId6"/>
    <p:sldId id="275" r:id="rId7"/>
    <p:sldId id="257" r:id="rId8"/>
    <p:sldId id="297" r:id="rId9"/>
    <p:sldId id="308" r:id="rId10"/>
    <p:sldId id="304" r:id="rId11"/>
    <p:sldId id="309" r:id="rId12"/>
    <p:sldId id="305" r:id="rId13"/>
    <p:sldId id="310" r:id="rId14"/>
    <p:sldId id="306" r:id="rId15"/>
    <p:sldId id="299" r:id="rId16"/>
    <p:sldId id="285" r:id="rId17"/>
    <p:sldId id="265" r:id="rId18"/>
    <p:sldId id="259" r:id="rId19"/>
    <p:sldId id="268" r:id="rId20"/>
    <p:sldId id="293" r:id="rId21"/>
    <p:sldId id="295" r:id="rId22"/>
    <p:sldId id="289" r:id="rId23"/>
    <p:sldId id="300" r:id="rId24"/>
    <p:sldId id="303" r:id="rId25"/>
    <p:sldId id="290" r:id="rId26"/>
    <p:sldId id="291" r:id="rId27"/>
    <p:sldId id="296" r:id="rId28"/>
    <p:sldId id="302" r:id="rId29"/>
    <p:sldId id="301" r:id="rId3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74C1A8A3-306A-4EB7-A6B1-4F7E0EB9C5D6}" styleName="Medium Style 3 -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06" autoAdjust="0"/>
    <p:restoredTop sz="94342" autoAdjust="0"/>
  </p:normalViewPr>
  <p:slideViewPr>
    <p:cSldViewPr snapToGrid="0">
      <p:cViewPr varScale="1">
        <p:scale>
          <a:sx n="81" d="100"/>
          <a:sy n="81" d="100"/>
        </p:scale>
        <p:origin x="108" y="57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Budget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dLbl>
              <c:idx val="2"/>
              <c:layout>
                <c:manualLayout>
                  <c:x val="4.0573054579968015E-2"/>
                  <c:y val="5.0878810436422985E-2"/>
                </c:manualLayout>
              </c:layout>
              <c:tx>
                <c:rich>
                  <a:bodyPr/>
                  <a:lstStyle/>
                  <a:p>
                    <a:fld id="{F429474B-97DC-41E3-9E83-FBC131D15C9C}" type="CATEGORYNAME">
                      <a:rPr lang="en-US"/>
                      <a:pPr/>
                      <a:t>[CATEGORY NAME]</a:t>
                    </a:fld>
                    <a:r>
                      <a:rPr lang="en-US" baseline="0" dirty="0"/>
                      <a:t>, </a:t>
                    </a:r>
                    <a:r>
                      <a:rPr lang="en-US" baseline="0" dirty="0" smtClean="0"/>
                      <a:t>$250</a:t>
                    </a:r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</c:extLst>
            </c:dLbl>
            <c:dLbl>
              <c:idx val="3"/>
              <c:layout>
                <c:manualLayout>
                  <c:x val="5.2109971741255048E-2"/>
                  <c:y val="0.10328507820844179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1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Sheet1!$A$2:$A$6</c:f>
              <c:strCache>
                <c:ptCount val="5"/>
                <c:pt idx="0">
                  <c:v>Structure</c:v>
                </c:pt>
                <c:pt idx="1">
                  <c:v>Horn Holders</c:v>
                </c:pt>
                <c:pt idx="2">
                  <c:v>Fastening Hardware (Projected)</c:v>
                </c:pt>
                <c:pt idx="3">
                  <c:v>Tools (Projected)</c:v>
                </c:pt>
                <c:pt idx="4">
                  <c:v>Remaining</c:v>
                </c:pt>
              </c:strCache>
            </c:strRef>
          </c:cat>
          <c:val>
            <c:numRef>
              <c:f>Sheet1!$B$2:$B$6</c:f>
              <c:numCache>
                <c:formatCode>"$"#,##0</c:formatCode>
                <c:ptCount val="5"/>
                <c:pt idx="0">
                  <c:v>920</c:v>
                </c:pt>
                <c:pt idx="1">
                  <c:v>500</c:v>
                </c:pt>
                <c:pt idx="2">
                  <c:v>250</c:v>
                </c:pt>
                <c:pt idx="3">
                  <c:v>50</c:v>
                </c:pt>
                <c:pt idx="4">
                  <c:v>3280</c:v>
                </c:pt>
              </c:numCache>
            </c:numRef>
          </c:val>
        </c:ser>
        <c:dLbls>
          <c:showLegendKey val="0"/>
          <c:showVal val="1"/>
          <c:showCatName val="1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8A79D5-55BF-44A4-9716-3ED45AA83448}" type="datetimeFigureOut">
              <a:rPr lang="en-US" smtClean="0"/>
              <a:t>2/16/2016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CC3159-86EA-46B1-998A-E9ACB7D1FE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80181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CC3159-86EA-46B1-998A-E9ACB7D1FEC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38043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CC3159-86EA-46B1-998A-E9ACB7D1FEC1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99862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CC3159-86EA-46B1-998A-E9ACB7D1FEC1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536825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CC3159-86EA-46B1-998A-E9ACB7D1FEC1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529355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CC3159-86EA-46B1-998A-E9ACB7D1FEC1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310707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Add words to slide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CC3159-86EA-46B1-998A-E9ACB7D1FEC1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61557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1/19/2016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SAR Imager - Team 18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C12CC-9A01-4881-AC16-ABB89D67321D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469471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1/19/2016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SAR Imager - Team 18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C12CC-9A01-4881-AC16-ABB89D6732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58193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1/19/2016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SAR Imager - Team 18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C12CC-9A01-4881-AC16-ABB89D6732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5834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1/19/2016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SAR Imager - Team 18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C12CC-9A01-4881-AC16-ABB89D6732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90913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1/19/2016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SAR Imager - Team 18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C12CC-9A01-4881-AC16-ABB89D67321D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541718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1/19/2016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SAR Imager - Team 18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C12CC-9A01-4881-AC16-ABB89D6732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35356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1/19/2016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SAR Imager - Team 18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C12CC-9A01-4881-AC16-ABB89D6732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7747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1/19/2016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SAR Imager - Team 18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C12CC-9A01-4881-AC16-ABB89D6732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41644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1/19/2016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SAR Imager - Team 18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C12CC-9A01-4881-AC16-ABB89D6732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92577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smtClean="0"/>
              <a:t>1/19/2016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SAR Imager - Team 18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D0C12CC-9A01-4881-AC16-ABB89D6732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1737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1/19/2016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SAR Imager - Team 18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C12CC-9A01-4881-AC16-ABB89D6732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15301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1/19/2016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SAR Imager - Team 18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0D0C12CC-9A01-4881-AC16-ABB89D67321D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276517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95" r:id="rId1"/>
    <p:sldLayoutId id="2147484096" r:id="rId2"/>
    <p:sldLayoutId id="2147484097" r:id="rId3"/>
    <p:sldLayoutId id="2147484098" r:id="rId4"/>
    <p:sldLayoutId id="2147484099" r:id="rId5"/>
    <p:sldLayoutId id="2147484100" r:id="rId6"/>
    <p:sldLayoutId id="2147484101" r:id="rId7"/>
    <p:sldLayoutId id="2147484102" r:id="rId8"/>
    <p:sldLayoutId id="2147484103" r:id="rId9"/>
    <p:sldLayoutId id="2147484104" r:id="rId10"/>
    <p:sldLayoutId id="2147484105" r:id="rId11"/>
  </p:sldLayoutIdLst>
  <p:hf hdr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openxmlformats.org/officeDocument/2006/relationships/image" Target="../media/image16.JPG"/><Relationship Id="rId4" Type="http://schemas.openxmlformats.org/officeDocument/2006/relationships/image" Target="../media/image15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hyperlink" Target="file:///E:\Senior%20Design\double_pivot_mount_DesignC.pdf" TargetMode="Externa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Synthetic Aperture Radar Imager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5400" dirty="0" smtClean="0"/>
              <a:t>Team 18</a:t>
            </a:r>
            <a:br>
              <a:rPr lang="en-US" sz="5400" dirty="0" smtClean="0"/>
            </a:br>
            <a:r>
              <a:rPr lang="en-US" sz="5400" dirty="0" smtClean="0"/>
              <a:t>Spring 2016: Presentation II</a:t>
            </a:r>
            <a:endParaRPr lang="en-US" sz="5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19"/>
            <a:ext cx="10058400" cy="1833038"/>
          </a:xfrm>
        </p:spPr>
        <p:txBody>
          <a:bodyPr numCol="2">
            <a:noAutofit/>
          </a:bodyPr>
          <a:lstStyle/>
          <a:p>
            <a:r>
              <a:rPr lang="en-US" sz="1400" b="1" dirty="0" smtClean="0"/>
              <a:t>	Members:</a:t>
            </a:r>
          </a:p>
          <a:p>
            <a:r>
              <a:rPr lang="en-US" sz="1400" b="1" dirty="0" smtClean="0"/>
              <a:t>	Luke Baldwin</a:t>
            </a:r>
          </a:p>
          <a:p>
            <a:r>
              <a:rPr lang="en-US" sz="1400" b="1" dirty="0" smtClean="0"/>
              <a:t>	Josh Dennis</a:t>
            </a:r>
          </a:p>
          <a:p>
            <a:r>
              <a:rPr lang="en-US" sz="1400" b="1" dirty="0" smtClean="0"/>
              <a:t>	Kaylen Nollie</a:t>
            </a:r>
          </a:p>
          <a:p>
            <a:r>
              <a:rPr lang="en-US" sz="1400" b="1" dirty="0" smtClean="0"/>
              <a:t>	Desmond </a:t>
            </a:r>
            <a:r>
              <a:rPr lang="en-US" sz="1400" b="1" dirty="0" err="1" smtClean="0"/>
              <a:t>Pressey</a:t>
            </a:r>
            <a:endParaRPr lang="en-US" sz="1400" b="1" dirty="0" smtClean="0"/>
          </a:p>
          <a:p>
            <a:r>
              <a:rPr lang="en-US" sz="1400" b="1" dirty="0" smtClean="0"/>
              <a:t>	Sponsor: </a:t>
            </a:r>
            <a:r>
              <a:rPr lang="en-US" sz="1400" b="1" dirty="0"/>
              <a:t>Northrop Grumman</a:t>
            </a:r>
            <a:endParaRPr lang="en-US" sz="1400" b="1" dirty="0" smtClean="0"/>
          </a:p>
          <a:p>
            <a:r>
              <a:rPr lang="en-US" sz="1400" b="1" dirty="0" smtClean="0"/>
              <a:t>	Contact: Mike Blue</a:t>
            </a:r>
          </a:p>
          <a:p>
            <a:r>
              <a:rPr lang="en-US" sz="1400" b="1" dirty="0" smtClean="0"/>
              <a:t>	Advisor: Dr. </a:t>
            </a:r>
            <a:r>
              <a:rPr lang="en-US" sz="1400" b="1" dirty="0" err="1" smtClean="0"/>
              <a:t>dorr</a:t>
            </a:r>
            <a:r>
              <a:rPr lang="en-US" sz="1400" b="1" dirty="0" smtClean="0"/>
              <a:t> Campbell</a:t>
            </a:r>
          </a:p>
          <a:p>
            <a:r>
              <a:rPr lang="en-US" sz="1400" b="1" dirty="0" smtClean="0"/>
              <a:t>	Instructor: Dr. Nikhil Gupta</a:t>
            </a:r>
          </a:p>
          <a:p>
            <a:r>
              <a:rPr lang="en-US" sz="1400" b="1" dirty="0" smtClean="0"/>
              <a:t>	Date: 2/16/2016</a:t>
            </a:r>
            <a:endParaRPr 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2632402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5434" y="116051"/>
            <a:ext cx="6168286" cy="6148797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2/16/2016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SAR Imager - Team 18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C12CC-9A01-4881-AC16-ABB89D67321D}" type="slidenum">
              <a:rPr lang="en-US" smtClean="0"/>
              <a:t>10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142503" y="339728"/>
            <a:ext cx="613954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u="sng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Structure: Assembly</a:t>
            </a:r>
            <a:endParaRPr lang="en-US" sz="4800" u="sng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42503" y="1365662"/>
            <a:ext cx="11590317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80/20 Material easily machined as expected </a:t>
            </a:r>
            <a:endParaRPr lang="en-US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Weight</a:t>
            </a: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: ~ 60 lb.</a:t>
            </a:r>
            <a:endParaRPr lang="en-US" sz="24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Cost</a:t>
            </a: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: ~ $800</a:t>
            </a:r>
            <a:endParaRPr lang="en-US" sz="24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Additional Modifications: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Add Support Braces</a:t>
            </a: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9" name="Footer Placeholder 4"/>
          <p:cNvSpPr txBox="1">
            <a:spLocks/>
          </p:cNvSpPr>
          <p:nvPr/>
        </p:nvSpPr>
        <p:spPr>
          <a:xfrm>
            <a:off x="2742547" y="6459784"/>
            <a:ext cx="165400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900" kern="1200" cap="all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Kaylen </a:t>
            </a:r>
            <a:r>
              <a:rPr lang="en-US" dirty="0" err="1" smtClean="0"/>
              <a:t>nollie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7873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28351" y="255096"/>
            <a:ext cx="8563481" cy="71096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u="sng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Horn Holder </a:t>
            </a:r>
            <a:r>
              <a:rPr lang="en-US" sz="4800" u="sng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Design and Assembly</a:t>
            </a:r>
            <a:endParaRPr lang="en-US" sz="4800" u="sng" dirty="0" smtClean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  <a:p>
            <a:endParaRPr lang="en-US" sz="2400" u="sng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  <a:p>
            <a:r>
              <a:rPr lang="en-US" sz="2400" u="sng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Design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Compatible </a:t>
            </a: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With 80/20 Design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80/20 Connection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Independent </a:t>
            </a: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Axis Locking </a:t>
            </a:r>
            <a:endParaRPr lang="en-US" sz="24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    and </a:t>
            </a: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Adjustability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Compact</a:t>
            </a:r>
          </a:p>
          <a:p>
            <a:endParaRPr lang="en-US" sz="24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en-US" sz="2400" u="sng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Assembly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Twenty full assemblies include: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Fabrication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COE Machine Shop</a:t>
            </a:r>
          </a:p>
          <a:p>
            <a:pPr marL="1828800" lvl="3" indent="-4572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Water </a:t>
            </a: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Jet</a:t>
            </a:r>
          </a:p>
          <a:p>
            <a:pPr marL="1828800" lvl="3" indent="-4572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Hole Threading</a:t>
            </a:r>
            <a:endParaRPr lang="en-US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endParaRPr lang="en-US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endParaRPr lang="en-US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2/16/2016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SAR Imager - Team 18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C12CC-9A01-4881-AC16-ABB89D67321D}" type="slidenum">
              <a:rPr lang="en-US" smtClean="0"/>
              <a:t>11</a:t>
            </a:fld>
            <a:endParaRPr lang="en-US"/>
          </a:p>
        </p:txBody>
      </p:sp>
      <p:sp>
        <p:nvSpPr>
          <p:cNvPr id="6" name="Footer Placeholder 4"/>
          <p:cNvSpPr txBox="1">
            <a:spLocks/>
          </p:cNvSpPr>
          <p:nvPr/>
        </p:nvSpPr>
        <p:spPr>
          <a:xfrm>
            <a:off x="2742547" y="6459784"/>
            <a:ext cx="165400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900" kern="1200" cap="all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Desmond </a:t>
            </a:r>
            <a:r>
              <a:rPr lang="en-US" dirty="0" err="1" smtClean="0"/>
              <a:t>pressey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91713" y="2007972"/>
            <a:ext cx="3515148" cy="4086693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91832" y="1903294"/>
            <a:ext cx="3017349" cy="4221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4189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2/16/2016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SAR Imager - Team 18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C12CC-9A01-4881-AC16-ABB89D67321D}" type="slidenum">
              <a:rPr lang="en-US" smtClean="0"/>
              <a:t>12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37506" y="344384"/>
            <a:ext cx="840773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u="sng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Addition of Laser Alignment</a:t>
            </a:r>
            <a:endParaRPr lang="en-US" sz="4800" u="sng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7059" y="1425039"/>
            <a:ext cx="4423598" cy="415859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8658" y="1679490"/>
            <a:ext cx="4704792" cy="390413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521938" y="5648621"/>
            <a:ext cx="32538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Generation 1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7374134" y="5648621"/>
            <a:ext cx="32538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Generation 2</a:t>
            </a:r>
          </a:p>
          <a:p>
            <a:pPr algn="ctr"/>
            <a:r>
              <a:rPr lang="en-US" smtClean="0"/>
              <a:t>Prototype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2898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2/16/2016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SAR Imager - Team 18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C12CC-9A01-4881-AC16-ABB89D67321D}" type="slidenum">
              <a:rPr lang="en-US" smtClean="0"/>
              <a:t>13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85351" y="210065"/>
            <a:ext cx="742023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u="sng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Laser Alignment Prototype</a:t>
            </a:r>
            <a:endParaRPr lang="en-US" sz="4800" u="sng" dirty="0" smtClean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  <a:p>
            <a:endParaRPr lang="en-US" sz="2400" u="sng" dirty="0" smtClean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Assembly: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U-Clamp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Bolt in 3 Places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Latch in a Corner</a:t>
            </a:r>
            <a:endParaRPr lang="en-US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0171" y="2192137"/>
            <a:ext cx="4667642" cy="3873311"/>
          </a:xfrm>
          <a:prstGeom prst="rect">
            <a:avLst/>
          </a:prstGeom>
        </p:spPr>
      </p:pic>
      <p:sp>
        <p:nvSpPr>
          <p:cNvPr id="9" name="Footer Placeholder 4"/>
          <p:cNvSpPr txBox="1">
            <a:spLocks/>
          </p:cNvSpPr>
          <p:nvPr/>
        </p:nvSpPr>
        <p:spPr>
          <a:xfrm>
            <a:off x="2742547" y="6459784"/>
            <a:ext cx="165400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900" kern="1200" cap="all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Desmond </a:t>
            </a:r>
            <a:r>
              <a:rPr lang="en-US" dirty="0" err="1" smtClean="0"/>
              <a:t>pressey</a:t>
            </a:r>
            <a:endParaRPr lang="en-US" dirty="0"/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6755932" y="4246339"/>
            <a:ext cx="2828642" cy="931303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6091026" y="4715977"/>
            <a:ext cx="121365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Mounted Laser Pointer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29436" y="2887721"/>
            <a:ext cx="3388531" cy="3440735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914400" y="5938570"/>
            <a:ext cx="11875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U-Clamp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5116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2/16/2016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SAR Imager - Team 18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C12CC-9A01-4881-AC16-ABB89D67321D}" type="slidenum">
              <a:rPr lang="en-US" smtClean="0"/>
              <a:t>14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546828" y="237506"/>
            <a:ext cx="980901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u="sng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Radar Reflectors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Purpose is to create backscatter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Reflects transmitted RF back to receiving horns</a:t>
            </a:r>
          </a:p>
          <a:p>
            <a:pPr lvl="1"/>
            <a:endParaRPr lang="en-US" sz="2400" u="sng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endParaRPr lang="en-US" sz="4800" u="sng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pic>
        <p:nvPicPr>
          <p:cNvPr id="8" name="Picture 7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8921" y="587948"/>
            <a:ext cx="1928640" cy="2128708"/>
          </a:xfrm>
          <a:prstGeom prst="rect">
            <a:avLst/>
          </a:prstGeom>
        </p:spPr>
      </p:pic>
      <p:pic>
        <p:nvPicPr>
          <p:cNvPr id="9" name="Picture 8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32126" y="544926"/>
            <a:ext cx="1848688" cy="2309699"/>
          </a:xfrm>
          <a:prstGeom prst="rect">
            <a:avLst/>
          </a:prstGeom>
        </p:spPr>
      </p:pic>
      <p:pic>
        <p:nvPicPr>
          <p:cNvPr id="11" name="Picture 10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7291" y="3353055"/>
            <a:ext cx="4159336" cy="2608300"/>
          </a:xfrm>
          <a:prstGeom prst="rect">
            <a:avLst/>
          </a:prstGeom>
        </p:spPr>
      </p:pic>
      <p:sp>
        <p:nvSpPr>
          <p:cNvPr id="14" name="Footer Placeholder 4"/>
          <p:cNvSpPr txBox="1">
            <a:spLocks/>
          </p:cNvSpPr>
          <p:nvPr/>
        </p:nvSpPr>
        <p:spPr>
          <a:xfrm>
            <a:off x="2742547" y="6459784"/>
            <a:ext cx="165400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900" kern="1200" cap="all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Desmond </a:t>
            </a:r>
            <a:r>
              <a:rPr lang="en-US" dirty="0" err="1" smtClean="0"/>
              <a:t>pressey</a:t>
            </a:r>
            <a:endParaRPr lang="en-US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14596" y="1985675"/>
            <a:ext cx="6309907" cy="4224894"/>
          </a:xfrm>
          <a:prstGeom prst="rect">
            <a:avLst/>
          </a:prstGeom>
        </p:spPr>
      </p:pic>
      <p:cxnSp>
        <p:nvCxnSpPr>
          <p:cNvPr id="16" name="Straight Arrow Connector 15"/>
          <p:cNvCxnSpPr/>
          <p:nvPr/>
        </p:nvCxnSpPr>
        <p:spPr>
          <a:xfrm flipV="1">
            <a:off x="2552007" y="2915162"/>
            <a:ext cx="856211" cy="262111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3494737" y="2931787"/>
            <a:ext cx="0" cy="260448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2261062" y="3689982"/>
            <a:ext cx="8728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Transmit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3528392" y="4071830"/>
            <a:ext cx="8728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Receive</a:t>
            </a:r>
          </a:p>
        </p:txBody>
      </p:sp>
      <p:cxnSp>
        <p:nvCxnSpPr>
          <p:cNvPr id="20" name="Straight Connector 19"/>
          <p:cNvCxnSpPr/>
          <p:nvPr/>
        </p:nvCxnSpPr>
        <p:spPr>
          <a:xfrm>
            <a:off x="2834640" y="3931920"/>
            <a:ext cx="180420" cy="13991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3528392" y="4330700"/>
            <a:ext cx="297483" cy="1936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12897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ontent Placeholder 6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350390479"/>
              </p:ext>
            </p:extLst>
          </p:nvPr>
        </p:nvGraphicFramePr>
        <p:xfrm>
          <a:off x="0" y="461963"/>
          <a:ext cx="11914188" cy="54070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C12CC-9A01-4881-AC16-ABB89D67321D}" type="slidenum">
              <a:rPr lang="en-US" smtClean="0"/>
              <a:t>15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2133600" y="287338"/>
            <a:ext cx="10058400" cy="717550"/>
          </a:xfrm>
        </p:spPr>
        <p:txBody>
          <a:bodyPr>
            <a:normAutofit/>
          </a:bodyPr>
          <a:lstStyle/>
          <a:p>
            <a:r>
              <a:rPr lang="en-US" u="sng" dirty="0" smtClean="0"/>
              <a:t>Budget</a:t>
            </a:r>
            <a:endParaRPr lang="en-US" u="sng" dirty="0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34466" y="6459783"/>
            <a:ext cx="4822804" cy="365125"/>
          </a:xfrm>
        </p:spPr>
        <p:txBody>
          <a:bodyPr/>
          <a:lstStyle/>
          <a:p>
            <a:r>
              <a:rPr lang="en-US" smtClean="0"/>
              <a:t>SAR Imager - Team 18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1072566" y="6459782"/>
            <a:ext cx="2472271" cy="365125"/>
          </a:xfrm>
        </p:spPr>
        <p:txBody>
          <a:bodyPr/>
          <a:lstStyle/>
          <a:p>
            <a:r>
              <a:rPr lang="en-US" dirty="0"/>
              <a:t>2/16/2016</a:t>
            </a:r>
          </a:p>
        </p:txBody>
      </p:sp>
      <p:sp>
        <p:nvSpPr>
          <p:cNvPr id="11" name="Footer Placeholder 4"/>
          <p:cNvSpPr txBox="1">
            <a:spLocks/>
          </p:cNvSpPr>
          <p:nvPr/>
        </p:nvSpPr>
        <p:spPr>
          <a:xfrm>
            <a:off x="2717833" y="6459782"/>
            <a:ext cx="165400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900" kern="1200" cap="all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Desmond </a:t>
            </a:r>
            <a:r>
              <a:rPr lang="en-US" dirty="0" err="1" smtClean="0"/>
              <a:t>pressey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9273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1097280" y="286604"/>
            <a:ext cx="10058400" cy="827302"/>
          </a:xfrm>
        </p:spPr>
        <p:txBody>
          <a:bodyPr/>
          <a:lstStyle/>
          <a:p>
            <a:r>
              <a:rPr lang="en-US" u="sng" dirty="0" smtClean="0"/>
              <a:t>Schedule</a:t>
            </a:r>
            <a:endParaRPr lang="en-US" u="sng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C12CC-9A01-4881-AC16-ABB89D67321D}" type="slidenum">
              <a:rPr lang="en-US" smtClean="0"/>
              <a:t>16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5697"/>
          <a:stretch/>
        </p:blipFill>
        <p:spPr>
          <a:xfrm>
            <a:off x="506839" y="1197257"/>
            <a:ext cx="11685161" cy="4834896"/>
          </a:xfrm>
          <a:prstGeom prst="rect">
            <a:avLst/>
          </a:prstGeom>
        </p:spPr>
      </p:pic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86185" y="6459785"/>
            <a:ext cx="4822804" cy="365125"/>
          </a:xfrm>
        </p:spPr>
        <p:txBody>
          <a:bodyPr/>
          <a:lstStyle/>
          <a:p>
            <a:r>
              <a:rPr lang="en-US" dirty="0" smtClean="0"/>
              <a:t>SAR Imager - Team 18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2/16/2016</a:t>
            </a:r>
          </a:p>
        </p:txBody>
      </p:sp>
      <p:sp>
        <p:nvSpPr>
          <p:cNvPr id="10" name="Footer Placeholder 4"/>
          <p:cNvSpPr txBox="1">
            <a:spLocks/>
          </p:cNvSpPr>
          <p:nvPr/>
        </p:nvSpPr>
        <p:spPr>
          <a:xfrm>
            <a:off x="2742547" y="6459784"/>
            <a:ext cx="165400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900" kern="1200" cap="all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Desmond </a:t>
            </a:r>
            <a:r>
              <a:rPr lang="en-US" dirty="0" err="1" smtClean="0"/>
              <a:t>pressey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2818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2800" dirty="0"/>
              <a:t> Review of Project Scope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800" dirty="0" smtClean="0"/>
              <a:t> Design </a:t>
            </a:r>
            <a:r>
              <a:rPr lang="en-US" sz="2800" dirty="0"/>
              <a:t>Updates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800" dirty="0"/>
              <a:t> </a:t>
            </a:r>
            <a:r>
              <a:rPr lang="en-US" sz="2800" dirty="0" smtClean="0"/>
              <a:t>Procurement</a:t>
            </a:r>
            <a:endParaRPr lang="en-US" sz="28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C12CC-9A01-4881-AC16-ABB89D67321D}" type="slidenum">
              <a:rPr lang="en-US" smtClean="0"/>
              <a:t>17</a:t>
            </a:fld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86185" y="6459785"/>
            <a:ext cx="4822804" cy="365125"/>
          </a:xfrm>
        </p:spPr>
        <p:txBody>
          <a:bodyPr/>
          <a:lstStyle/>
          <a:p>
            <a:r>
              <a:rPr lang="en-US" smtClean="0"/>
              <a:t>SAR Imager - Team 18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1/19/2016</a:t>
            </a:r>
            <a:endParaRPr lang="en-US"/>
          </a:p>
        </p:txBody>
      </p:sp>
      <p:sp>
        <p:nvSpPr>
          <p:cNvPr id="9" name="Footer Placeholder 4"/>
          <p:cNvSpPr txBox="1">
            <a:spLocks/>
          </p:cNvSpPr>
          <p:nvPr/>
        </p:nvSpPr>
        <p:spPr>
          <a:xfrm>
            <a:off x="2742547" y="6459784"/>
            <a:ext cx="165400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900" kern="1200" cap="all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Desmond </a:t>
            </a:r>
            <a:r>
              <a:rPr lang="en-US" dirty="0" err="1" smtClean="0"/>
              <a:t>pressey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0374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Plans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2800" dirty="0" smtClean="0"/>
              <a:t> Create operational instructions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800" dirty="0"/>
              <a:t> </a:t>
            </a:r>
            <a:r>
              <a:rPr lang="en-US" sz="2800" dirty="0" smtClean="0"/>
              <a:t>Fabrication of Horn </a:t>
            </a:r>
            <a:r>
              <a:rPr lang="en-US" sz="2800" dirty="0" smtClean="0"/>
              <a:t>Holders, Laser Mount, Radar Reflector</a:t>
            </a:r>
            <a:endParaRPr lang="en-US" sz="280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sz="2800" dirty="0"/>
              <a:t> </a:t>
            </a:r>
            <a:r>
              <a:rPr lang="en-US" sz="2800" dirty="0" smtClean="0"/>
              <a:t>Laser and Radar Reflector </a:t>
            </a:r>
            <a:r>
              <a:rPr lang="en-US" sz="2800" dirty="0" smtClean="0"/>
              <a:t>Testing</a:t>
            </a:r>
            <a:endParaRPr lang="en-US" sz="260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sz="2800" dirty="0"/>
              <a:t> </a:t>
            </a:r>
            <a:r>
              <a:rPr lang="en-US" sz="2800" dirty="0" smtClean="0"/>
              <a:t>Testing &amp; Modification of Full Structure and Horns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C12CC-9A01-4881-AC16-ABB89D67321D}" type="slidenum">
              <a:rPr lang="en-US" smtClean="0"/>
              <a:t>18</a:t>
            </a:fld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86185" y="6459785"/>
            <a:ext cx="4822804" cy="365125"/>
          </a:xfrm>
        </p:spPr>
        <p:txBody>
          <a:bodyPr/>
          <a:lstStyle/>
          <a:p>
            <a:r>
              <a:rPr lang="en-US" smtClean="0"/>
              <a:t>SAR Imager - Team 18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1/19/2016</a:t>
            </a:r>
            <a:endParaRPr lang="en-US"/>
          </a:p>
        </p:txBody>
      </p:sp>
      <p:sp>
        <p:nvSpPr>
          <p:cNvPr id="8" name="Footer Placeholder 4"/>
          <p:cNvSpPr txBox="1">
            <a:spLocks/>
          </p:cNvSpPr>
          <p:nvPr/>
        </p:nvSpPr>
        <p:spPr>
          <a:xfrm>
            <a:off x="2742547" y="6459784"/>
            <a:ext cx="165400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900" kern="1200" cap="all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Desmond </a:t>
            </a:r>
            <a:r>
              <a:rPr lang="en-US" dirty="0" err="1" smtClean="0"/>
              <a:t>pressey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3495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dirty="0"/>
              <a:t>NASA </a:t>
            </a:r>
            <a:r>
              <a:rPr lang="en-US" dirty="0" err="1"/>
              <a:t>AirSAR</a:t>
            </a:r>
            <a:r>
              <a:rPr lang="en-US" dirty="0"/>
              <a:t>, https://</a:t>
            </a:r>
            <a:r>
              <a:rPr lang="en-US" dirty="0" smtClean="0"/>
              <a:t>upload.wikimedia.org/wikipedia/commons/a/a6/AirSAR-instrument-on-aircraft.jpg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Radar Tutorial, http</a:t>
            </a:r>
            <a:r>
              <a:rPr lang="en-US" dirty="0"/>
              <a:t>://</a:t>
            </a:r>
            <a:r>
              <a:rPr lang="en-US" dirty="0" smtClean="0"/>
              <a:t>www.radartutorial.eu/20.airborne/pic/sar_principle.print.png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err="1"/>
              <a:t>Cammuse</a:t>
            </a:r>
            <a:r>
              <a:rPr lang="en-US" dirty="0"/>
              <a:t>, Matthew. “SAR Final Presentation.” http://eng.fsu.edu/me/senior_design/2015/team27/Webpage/presentations/Team%20E%2311_Milestone%20%237%20Presentation_%20Final%20Report.pptx. Web 10/18/2015</a:t>
            </a:r>
            <a:r>
              <a:rPr lang="en-US" dirty="0" smtClean="0"/>
              <a:t>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E11 </a:t>
            </a:r>
            <a:r>
              <a:rPr lang="en-US" dirty="0"/>
              <a:t>Milestone – Final Report, http://eng.fsu.edu/me/senior_design/2015/team27/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http</a:t>
            </a:r>
            <a:r>
              <a:rPr lang="en-US" dirty="0"/>
              <a:t>://</a:t>
            </a:r>
            <a:r>
              <a:rPr lang="en-US" dirty="0" smtClean="0"/>
              <a:t>www.northropgrumman.com/Photos/pgM_BA-10002_067.jpg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SAR Imager - Team 18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C12CC-9A01-4881-AC16-ABB89D67321D}" type="slidenum">
              <a:rPr lang="en-US" smtClean="0"/>
              <a:t>19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2/16/2016</a:t>
            </a:r>
            <a:endParaRPr lang="en-US" dirty="0"/>
          </a:p>
        </p:txBody>
      </p:sp>
      <p:sp>
        <p:nvSpPr>
          <p:cNvPr id="7" name="Footer Placeholder 4"/>
          <p:cNvSpPr txBox="1">
            <a:spLocks/>
          </p:cNvSpPr>
          <p:nvPr/>
        </p:nvSpPr>
        <p:spPr>
          <a:xfrm>
            <a:off x="2742547" y="6459784"/>
            <a:ext cx="165400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900" kern="1200" cap="all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Desmond </a:t>
            </a:r>
            <a:r>
              <a:rPr lang="en-US" dirty="0" err="1" smtClean="0"/>
              <a:t>pressey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7601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sz="3200" dirty="0" smtClean="0"/>
              <a:t> Review of Project Scope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3200" dirty="0" smtClean="0"/>
              <a:t> Design </a:t>
            </a:r>
            <a:r>
              <a:rPr lang="en-US" sz="3200" dirty="0" smtClean="0"/>
              <a:t>Updates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3200" dirty="0"/>
              <a:t> </a:t>
            </a:r>
            <a:r>
              <a:rPr lang="en-US" sz="3200" dirty="0" smtClean="0"/>
              <a:t>Procurement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3200" dirty="0" smtClean="0"/>
              <a:t> Schedule and Future Plans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SAR Imager - Team 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C12CC-9A01-4881-AC16-ABB89D67321D}" type="slidenum">
              <a:rPr lang="en-US" smtClean="0"/>
              <a:t>2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2/16/2016</a:t>
            </a:r>
            <a:endParaRPr lang="en-US" dirty="0"/>
          </a:p>
        </p:txBody>
      </p:sp>
      <p:sp>
        <p:nvSpPr>
          <p:cNvPr id="8" name="Footer Placeholder 4"/>
          <p:cNvSpPr txBox="1">
            <a:spLocks/>
          </p:cNvSpPr>
          <p:nvPr/>
        </p:nvSpPr>
        <p:spPr>
          <a:xfrm>
            <a:off x="2742547" y="6459784"/>
            <a:ext cx="165400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900" kern="1200" cap="all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KAYLEN NOLLIE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1800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SAR Imager - Team 18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C12CC-9A01-4881-AC16-ABB89D67321D}" type="slidenum">
              <a:rPr lang="en-US" smtClean="0"/>
              <a:t>20</a:t>
            </a:fld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2/16/2016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6226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SAR Imager - Team 18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C12CC-9A01-4881-AC16-ABB89D67321D}" type="slidenum">
              <a:rPr lang="en-US" smtClean="0"/>
              <a:t>21</a:t>
            </a:fld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/>
          <a:srcRect l="833" t="-178" r="1202" b="1"/>
          <a:stretch/>
        </p:blipFill>
        <p:spPr>
          <a:xfrm>
            <a:off x="1693821" y="2042"/>
            <a:ext cx="8807532" cy="6855958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4" name="Straight Arrow Connector 3"/>
          <p:cNvCxnSpPr/>
          <p:nvPr/>
        </p:nvCxnSpPr>
        <p:spPr>
          <a:xfrm flipH="1">
            <a:off x="3752850" y="3631406"/>
            <a:ext cx="2381" cy="240507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4338638" y="2852738"/>
            <a:ext cx="0" cy="19050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3213280" y="3563421"/>
            <a:ext cx="4762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6in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4448175" y="2822575"/>
            <a:ext cx="5778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3in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1964602" y="190123"/>
            <a:ext cx="490697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Structure Version 3</a:t>
            </a:r>
          </a:p>
          <a:p>
            <a:r>
              <a:rPr lang="en-US" dirty="0" smtClean="0"/>
              <a:t>Horn Holder Version 2</a:t>
            </a:r>
          </a:p>
          <a:p>
            <a:r>
              <a:rPr lang="en-US" dirty="0" smtClean="0"/>
              <a:t>Full Assembly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1/19/2016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726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SAR Imager - Team 18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C12CC-9A01-4881-AC16-ABB89D67321D}" type="slidenum">
              <a:rPr lang="en-US" smtClean="0"/>
              <a:t>22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-258094"/>
            <a:ext cx="10058400" cy="1449387"/>
          </a:xfrm>
        </p:spPr>
        <p:txBody>
          <a:bodyPr/>
          <a:lstStyle/>
          <a:p>
            <a:r>
              <a:rPr lang="en-US" u="sng" dirty="0" smtClean="0"/>
              <a:t>Structure: Version 1</a:t>
            </a:r>
            <a:endParaRPr lang="en-US" u="sng" dirty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495446" y="1270137"/>
            <a:ext cx="4937760" cy="4023360"/>
          </a:xfrm>
          <a:prstGeom prst="rect">
            <a:avLst/>
          </a:prstGeom>
        </p:spPr>
        <p:txBody>
          <a:bodyPr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buFont typeface="Arial" panose="020B0604020202020204" pitchFamily="34" charset="0"/>
              <a:buChar char="•"/>
            </a:pPr>
            <a:r>
              <a:rPr lang="en-US" sz="2400" dirty="0" smtClean="0"/>
              <a:t>80/20 Design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sz="2400" dirty="0" smtClean="0"/>
              <a:t>Lightweight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sz="2400" dirty="0" smtClean="0"/>
              <a:t>Cheap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sz="2400" dirty="0" smtClean="0"/>
              <a:t>Modular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sz="2400" dirty="0" smtClean="0"/>
              <a:t>Light machining required</a:t>
            </a:r>
            <a:endParaRPr lang="en-US" sz="24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8873" y="1468925"/>
            <a:ext cx="7379757" cy="4658413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1/19/2016</a:t>
            </a:r>
            <a:endParaRPr lang="en-US"/>
          </a:p>
        </p:txBody>
      </p:sp>
      <p:sp>
        <p:nvSpPr>
          <p:cNvPr id="11" name="Footer Placeholder 4"/>
          <p:cNvSpPr txBox="1">
            <a:spLocks/>
          </p:cNvSpPr>
          <p:nvPr/>
        </p:nvSpPr>
        <p:spPr>
          <a:xfrm>
            <a:off x="2742547" y="6459784"/>
            <a:ext cx="165400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900" kern="1200" cap="all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Luke Baldwin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966" y="2885320"/>
            <a:ext cx="3676650" cy="3676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5869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C12CC-9A01-4881-AC16-ABB89D67321D}" type="slidenum">
              <a:rPr lang="en-US" smtClean="0"/>
              <a:t>23</a:t>
            </a:fld>
            <a:endParaRPr lang="en-US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0" y="-338304"/>
            <a:ext cx="10058400" cy="144938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u="sng" smtClean="0"/>
              <a:t>Structure: Version 3</a:t>
            </a:r>
            <a:endParaRPr lang="en-US" u="sng" dirty="0"/>
          </a:p>
        </p:txBody>
      </p:sp>
      <p:sp>
        <p:nvSpPr>
          <p:cNvPr id="6" name="TextBox 5"/>
          <p:cNvSpPr txBox="1"/>
          <p:nvPr/>
        </p:nvSpPr>
        <p:spPr>
          <a:xfrm>
            <a:off x="522281" y="1646782"/>
            <a:ext cx="4845133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Increased cross section width from 1.00” to 1.50”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Added: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Bottom frame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Outer Braces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Brackets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Possible leveling castors</a:t>
            </a:r>
            <a:endParaRPr lang="en-US" sz="2400" dirty="0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86185" y="6459785"/>
            <a:ext cx="4822804" cy="365125"/>
          </a:xfrm>
        </p:spPr>
        <p:txBody>
          <a:bodyPr/>
          <a:lstStyle/>
          <a:p>
            <a:r>
              <a:rPr lang="en-US" smtClean="0"/>
              <a:t>SAR Imager - Team 18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1/19/2016</a:t>
            </a:r>
            <a:endParaRPr lang="en-US"/>
          </a:p>
        </p:txBody>
      </p:sp>
      <p:sp>
        <p:nvSpPr>
          <p:cNvPr id="10" name="Footer Placeholder 4"/>
          <p:cNvSpPr txBox="1">
            <a:spLocks/>
          </p:cNvSpPr>
          <p:nvPr/>
        </p:nvSpPr>
        <p:spPr>
          <a:xfrm>
            <a:off x="2742547" y="6459784"/>
            <a:ext cx="165400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900" kern="1200" cap="all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Luke Baldwin</a:t>
            </a:r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15803" y="1111083"/>
            <a:ext cx="6676198" cy="5080667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12" name="Straight Arrow Connector 11"/>
          <p:cNvCxnSpPr/>
          <p:nvPr/>
        </p:nvCxnSpPr>
        <p:spPr>
          <a:xfrm flipV="1">
            <a:off x="7411270" y="4787900"/>
            <a:ext cx="2994514" cy="109533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9395131" y="5480049"/>
            <a:ext cx="10106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69.50in</a:t>
            </a:r>
            <a:endParaRPr lang="en-US" dirty="0"/>
          </a:p>
        </p:txBody>
      </p:sp>
      <p:cxnSp>
        <p:nvCxnSpPr>
          <p:cNvPr id="14" name="Straight Arrow Connector 13"/>
          <p:cNvCxnSpPr/>
          <p:nvPr/>
        </p:nvCxnSpPr>
        <p:spPr>
          <a:xfrm flipV="1">
            <a:off x="10556470" y="1377950"/>
            <a:ext cx="187730" cy="3338429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H="1" flipV="1">
            <a:off x="6231018" y="5392276"/>
            <a:ext cx="783202" cy="457105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10892589" y="3216442"/>
            <a:ext cx="8851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66.00in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6020947" y="5771770"/>
            <a:ext cx="8851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20.00in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020681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C12CC-9A01-4881-AC16-ABB89D67321D}" type="slidenum">
              <a:rPr lang="en-US" smtClean="0"/>
              <a:t>24</a:t>
            </a:fld>
            <a:endParaRPr lang="en-US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0" y="-338304"/>
            <a:ext cx="10058400" cy="144938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u="sng" dirty="0" smtClean="0"/>
              <a:t>Structure: Version 4</a:t>
            </a:r>
            <a:endParaRPr lang="en-US" u="sng" dirty="0"/>
          </a:p>
        </p:txBody>
      </p:sp>
      <p:sp>
        <p:nvSpPr>
          <p:cNvPr id="6" name="TextBox 5"/>
          <p:cNvSpPr txBox="1"/>
          <p:nvPr/>
        </p:nvSpPr>
        <p:spPr>
          <a:xfrm>
            <a:off x="522281" y="1646782"/>
            <a:ext cx="484513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Increased stability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Extended horizontal bar on bottom</a:t>
            </a:r>
            <a:endParaRPr lang="en-US" sz="24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9980" y="68422"/>
            <a:ext cx="3512128" cy="6232789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86185" y="6459785"/>
            <a:ext cx="4822804" cy="365125"/>
          </a:xfrm>
        </p:spPr>
        <p:txBody>
          <a:bodyPr/>
          <a:lstStyle/>
          <a:p>
            <a:r>
              <a:rPr lang="en-US" smtClean="0"/>
              <a:t>SAR Imager - Team 18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1/19/2016</a:t>
            </a:r>
            <a:endParaRPr lang="en-US"/>
          </a:p>
        </p:txBody>
      </p:sp>
      <p:sp>
        <p:nvSpPr>
          <p:cNvPr id="11" name="Footer Placeholder 4"/>
          <p:cNvSpPr txBox="1">
            <a:spLocks/>
          </p:cNvSpPr>
          <p:nvPr/>
        </p:nvSpPr>
        <p:spPr>
          <a:xfrm>
            <a:off x="2742547" y="6459784"/>
            <a:ext cx="165400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900" kern="1200" cap="all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Luke Baldwin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985463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C12CC-9A01-4881-AC16-ABB89D67321D}" type="slidenum">
              <a:rPr lang="en-US" smtClean="0"/>
              <a:t>25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-338304"/>
            <a:ext cx="10058400" cy="1449387"/>
          </a:xfrm>
        </p:spPr>
        <p:txBody>
          <a:bodyPr/>
          <a:lstStyle/>
          <a:p>
            <a:r>
              <a:rPr lang="en-US" u="sng" dirty="0" smtClean="0"/>
              <a:t>Structure: Version 5</a:t>
            </a:r>
            <a:endParaRPr lang="en-US" u="sng" dirty="0"/>
          </a:p>
        </p:txBody>
      </p:sp>
      <p:sp>
        <p:nvSpPr>
          <p:cNvPr id="19" name="TextBox 18"/>
          <p:cNvSpPr txBox="1"/>
          <p:nvPr/>
        </p:nvSpPr>
        <p:spPr>
          <a:xfrm>
            <a:off x="522281" y="1646782"/>
            <a:ext cx="4845133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Reduced weight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Change from 1.50” cross section width bar to 1.00”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Fixed possible radar interference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Removed horizontal bar, kept protruding struts on bottom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Increased stability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Added braces at some joints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1791" y="49950"/>
            <a:ext cx="6168286" cy="6148797"/>
          </a:xfrm>
          <a:prstGeom prst="rect">
            <a:avLst/>
          </a:prstGeom>
        </p:spPr>
      </p:pic>
      <p:sp>
        <p:nvSpPr>
          <p:cNvPr id="14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86185" y="6459785"/>
            <a:ext cx="4822804" cy="365125"/>
          </a:xfrm>
        </p:spPr>
        <p:txBody>
          <a:bodyPr/>
          <a:lstStyle/>
          <a:p>
            <a:r>
              <a:rPr lang="en-US" smtClean="0"/>
              <a:t>SAR Imager - Team 18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1/19/2016</a:t>
            </a:r>
            <a:endParaRPr lang="en-US"/>
          </a:p>
        </p:txBody>
      </p:sp>
      <p:sp>
        <p:nvSpPr>
          <p:cNvPr id="20" name="Footer Placeholder 4"/>
          <p:cNvSpPr txBox="1">
            <a:spLocks/>
          </p:cNvSpPr>
          <p:nvPr/>
        </p:nvSpPr>
        <p:spPr>
          <a:xfrm>
            <a:off x="2742547" y="6459784"/>
            <a:ext cx="165400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900" kern="1200" cap="all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Luke Baldwin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364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SAR Imager - Team 18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C12CC-9A01-4881-AC16-ABB89D67321D}" type="slidenum">
              <a:rPr lang="en-US" smtClean="0"/>
              <a:t>26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441157"/>
            <a:ext cx="10058400" cy="828675"/>
          </a:xfrm>
        </p:spPr>
        <p:txBody>
          <a:bodyPr>
            <a:normAutofit fontScale="90000"/>
          </a:bodyPr>
          <a:lstStyle/>
          <a:p>
            <a:r>
              <a:rPr lang="en-US" u="sng" dirty="0" smtClean="0"/>
              <a:t>Horn Holder:</a:t>
            </a:r>
            <a:br>
              <a:rPr lang="en-US" u="sng" dirty="0" smtClean="0"/>
            </a:br>
            <a:r>
              <a:rPr lang="en-US" u="sng" dirty="0" smtClean="0"/>
              <a:t>Version 1</a:t>
            </a:r>
            <a:endParaRPr lang="en-US" dirty="0"/>
          </a:p>
        </p:txBody>
      </p:sp>
      <p:pic>
        <p:nvPicPr>
          <p:cNvPr id="8" name="Content Placeholder 6">
            <a:hlinkClick r:id="rId2" action="ppaction://hlinkfile"/>
          </p:cNvPr>
          <p:cNvPicPr>
            <a:picLocks noGrp="1" noChangeAspect="1"/>
          </p:cNvPicPr>
          <p:nvPr>
            <p:ph sz="half" idx="4294967295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>
          <a:xfrm>
            <a:off x="4653529" y="441157"/>
            <a:ext cx="7440970" cy="5749949"/>
          </a:xfrm>
          <a:ln>
            <a:solidFill>
              <a:schemeClr val="tx1"/>
            </a:solidFill>
          </a:ln>
        </p:spPr>
      </p:pic>
      <p:sp>
        <p:nvSpPr>
          <p:cNvPr id="10" name="TextBox 9"/>
          <p:cNvSpPr txBox="1"/>
          <p:nvPr/>
        </p:nvSpPr>
        <p:spPr>
          <a:xfrm>
            <a:off x="164656" y="1949232"/>
            <a:ext cx="4488873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 smtClean="0"/>
              <a:t>Compatible with 80/20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 smtClean="0"/>
              <a:t>Independent locking and adjustability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 smtClean="0"/>
              <a:t>Compact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1/19/2016</a:t>
            </a:r>
            <a:endParaRPr lang="en-US"/>
          </a:p>
        </p:txBody>
      </p:sp>
      <p:sp>
        <p:nvSpPr>
          <p:cNvPr id="9" name="Footer Placeholder 4"/>
          <p:cNvSpPr txBox="1">
            <a:spLocks/>
          </p:cNvSpPr>
          <p:nvPr/>
        </p:nvSpPr>
        <p:spPr>
          <a:xfrm>
            <a:off x="2742547" y="6459784"/>
            <a:ext cx="165400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900" kern="1200" cap="all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Josh Dennis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3239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C12CC-9A01-4881-AC16-ABB89D67321D}" type="slidenum">
              <a:rPr lang="en-US" smtClean="0"/>
              <a:t>27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10058400" cy="1449387"/>
          </a:xfrm>
        </p:spPr>
        <p:txBody>
          <a:bodyPr/>
          <a:lstStyle/>
          <a:p>
            <a:r>
              <a:rPr lang="en-US" u="sng" dirty="0" smtClean="0"/>
              <a:t>Horn Holder:</a:t>
            </a:r>
            <a:br>
              <a:rPr lang="en-US" u="sng" dirty="0" smtClean="0"/>
            </a:br>
            <a:r>
              <a:rPr lang="en-US" u="sng" dirty="0" smtClean="0"/>
              <a:t>Version 2</a:t>
            </a:r>
            <a:endParaRPr lang="en-US" dirty="0"/>
          </a:p>
        </p:txBody>
      </p:sp>
      <p:pic>
        <p:nvPicPr>
          <p:cNvPr id="6" name="Content Placeholder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65454" y="0"/>
            <a:ext cx="7898209" cy="6250825"/>
          </a:xfrm>
          <a:prstGeom prst="rect">
            <a:avLst/>
          </a:prstGeom>
          <a:ln>
            <a:noFill/>
          </a:ln>
        </p:spPr>
      </p:pic>
      <p:sp>
        <p:nvSpPr>
          <p:cNvPr id="7" name="TextBox 6"/>
          <p:cNvSpPr txBox="1"/>
          <p:nvPr/>
        </p:nvSpPr>
        <p:spPr>
          <a:xfrm>
            <a:off x="125590" y="1449511"/>
            <a:ext cx="3914274" cy="393954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 smtClean="0"/>
              <a:t>Removed box shell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 smtClean="0"/>
              <a:t>Refined rotation locking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 smtClean="0"/>
              <a:t>Added 80/20 connection</a:t>
            </a:r>
            <a:endParaRPr lang="en-US" sz="3200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86185" y="6459785"/>
            <a:ext cx="4822804" cy="365125"/>
          </a:xfrm>
        </p:spPr>
        <p:txBody>
          <a:bodyPr/>
          <a:lstStyle/>
          <a:p>
            <a:r>
              <a:rPr lang="en-US" smtClean="0"/>
              <a:t>SAR Imager - Team 18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1/19/2016</a:t>
            </a:r>
            <a:endParaRPr lang="en-US"/>
          </a:p>
        </p:txBody>
      </p:sp>
      <p:sp>
        <p:nvSpPr>
          <p:cNvPr id="9" name="Footer Placeholder 4"/>
          <p:cNvSpPr txBox="1">
            <a:spLocks/>
          </p:cNvSpPr>
          <p:nvPr/>
        </p:nvSpPr>
        <p:spPr>
          <a:xfrm>
            <a:off x="2742547" y="6459784"/>
            <a:ext cx="165400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900" kern="1200" cap="all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Josh Dennis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734191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C12CC-9A01-4881-AC16-ABB89D67321D}" type="slidenum">
              <a:rPr lang="en-US" smtClean="0"/>
              <a:t>28</a:t>
            </a:fld>
            <a:endParaRPr lang="en-US"/>
          </a:p>
        </p:txBody>
      </p:sp>
      <p:sp>
        <p:nvSpPr>
          <p:cNvPr id="5" name="Title 4"/>
          <p:cNvSpPr txBox="1">
            <a:spLocks/>
          </p:cNvSpPr>
          <p:nvPr/>
        </p:nvSpPr>
        <p:spPr>
          <a:xfrm>
            <a:off x="0" y="0"/>
            <a:ext cx="10058400" cy="144938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u="sng" dirty="0" smtClean="0"/>
              <a:t>Horn Holder:</a:t>
            </a:r>
            <a:br>
              <a:rPr lang="en-US" u="sng" dirty="0" smtClean="0"/>
            </a:br>
            <a:r>
              <a:rPr lang="en-US" u="sng" dirty="0" smtClean="0"/>
              <a:t>Version 3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25590" y="1449511"/>
            <a:ext cx="3914274" cy="492442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 smtClean="0"/>
              <a:t>Clearance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3200" dirty="0" smtClean="0"/>
              <a:t>Moved horn forward in assembly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 smtClean="0"/>
              <a:t>Standardization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3200" dirty="0" smtClean="0"/>
              <a:t>Small changes in dimensions</a:t>
            </a:r>
            <a:endParaRPr lang="en-US" sz="3200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86185" y="6459785"/>
            <a:ext cx="4822804" cy="365125"/>
          </a:xfrm>
        </p:spPr>
        <p:txBody>
          <a:bodyPr/>
          <a:lstStyle/>
          <a:p>
            <a:r>
              <a:rPr lang="en-US" smtClean="0"/>
              <a:t>SAR Imager - Team 18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1/19/2016</a:t>
            </a:r>
            <a:endParaRPr lang="en-US"/>
          </a:p>
        </p:txBody>
      </p:sp>
      <p:sp>
        <p:nvSpPr>
          <p:cNvPr id="10" name="Footer Placeholder 4"/>
          <p:cNvSpPr txBox="1">
            <a:spLocks/>
          </p:cNvSpPr>
          <p:nvPr/>
        </p:nvSpPr>
        <p:spPr>
          <a:xfrm>
            <a:off x="2742547" y="6459784"/>
            <a:ext cx="165400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900" kern="1200" cap="all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Josh Dennis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207234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1/19/2016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SAR Imager - Team 18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C12CC-9A01-4881-AC16-ABB89D67321D}" type="slidenum">
              <a:rPr lang="en-US" smtClean="0"/>
              <a:t>29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2696" y="234182"/>
            <a:ext cx="8649781" cy="659072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33331" y="126749"/>
            <a:ext cx="4952245" cy="3802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 smtClean="0"/>
              <a:t>Full Schedule (including deliverables)</a:t>
            </a:r>
            <a:endParaRPr lang="en-US" u="sng" dirty="0"/>
          </a:p>
        </p:txBody>
      </p:sp>
    </p:spTree>
    <p:extLst>
      <p:ext uri="{BB962C8B-B14F-4D97-AF65-F5344CB8AC3E}">
        <p14:creationId xmlns:p14="http://schemas.microsoft.com/office/powerpoint/2010/main" val="5529676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Working SAR</a:t>
            </a:r>
            <a:endParaRPr lang="en-US" dirty="0"/>
          </a:p>
        </p:txBody>
      </p:sp>
      <p:pic>
        <p:nvPicPr>
          <p:cNvPr id="11" name="Content Placeholder 10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9117" y="1846263"/>
            <a:ext cx="3094403" cy="4022725"/>
          </a:xfrm>
        </p:spPr>
      </p:pic>
      <p:pic>
        <p:nvPicPr>
          <p:cNvPr id="10" name="Content Placeholder 10"/>
          <p:cNvPicPr>
            <a:picLocks noGrp="1" noChangeAspect="1"/>
          </p:cNvPicPr>
          <p:nvPr>
            <p:ph sz="half" idx="2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32" t="26269"/>
          <a:stretch/>
        </p:blipFill>
        <p:spPr>
          <a:xfrm>
            <a:off x="6394622" y="1808994"/>
            <a:ext cx="3607779" cy="4315974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C12CC-9A01-4881-AC16-ABB89D67321D}" type="slidenum">
              <a:rPr lang="en-US" smtClean="0"/>
              <a:t>3</a:t>
            </a:fld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10087848" y="5755636"/>
            <a:ext cx="4512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[1]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86185" y="6459785"/>
            <a:ext cx="4822804" cy="365125"/>
          </a:xfrm>
        </p:spPr>
        <p:txBody>
          <a:bodyPr/>
          <a:lstStyle/>
          <a:p>
            <a:r>
              <a:rPr lang="en-US" dirty="0" smtClean="0"/>
              <a:t>SAR Imager - Team 18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2/16/2016</a:t>
            </a:r>
            <a:endParaRPr lang="en-US" dirty="0"/>
          </a:p>
        </p:txBody>
      </p:sp>
      <p:sp>
        <p:nvSpPr>
          <p:cNvPr id="12" name="Footer Placeholder 4"/>
          <p:cNvSpPr txBox="1">
            <a:spLocks/>
          </p:cNvSpPr>
          <p:nvPr/>
        </p:nvSpPr>
        <p:spPr>
          <a:xfrm>
            <a:off x="2742547" y="6468837"/>
            <a:ext cx="165400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900" kern="1200" cap="all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Kaylen </a:t>
            </a:r>
            <a:r>
              <a:rPr lang="en-US" dirty="0" err="1" smtClean="0"/>
              <a:t>nollie</a:t>
            </a:r>
            <a:endParaRPr lang="en-US" dirty="0"/>
          </a:p>
        </p:txBody>
      </p:sp>
      <p:cxnSp>
        <p:nvCxnSpPr>
          <p:cNvPr id="5" name="Straight Arrow Connector 4"/>
          <p:cNvCxnSpPr/>
          <p:nvPr/>
        </p:nvCxnSpPr>
        <p:spPr>
          <a:xfrm flipV="1">
            <a:off x="7648832" y="4961238"/>
            <a:ext cx="6179" cy="624016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32946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Slide Number Placeholder 16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2195BE-DE9D-4EE8-BFFF-97CA0CCDD1CD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47650"/>
            <a:ext cx="8866188" cy="612775"/>
          </a:xfrm>
        </p:spPr>
        <p:txBody>
          <a:bodyPr>
            <a:noAutofit/>
          </a:bodyPr>
          <a:lstStyle/>
          <a:p>
            <a:r>
              <a:rPr lang="en-US" sz="4400" u="sng" dirty="0">
                <a:solidFill>
                  <a:schemeClr val="tx1"/>
                </a:solidFill>
              </a:rPr>
              <a:t>Imaging Radar Operational </a:t>
            </a:r>
            <a:r>
              <a:rPr lang="en-US" sz="4400" u="sng" dirty="0" smtClean="0">
                <a:solidFill>
                  <a:schemeClr val="tx1"/>
                </a:solidFill>
              </a:rPr>
              <a:t>Concept</a:t>
            </a:r>
            <a:endParaRPr lang="en-US" sz="4400" dirty="0">
              <a:solidFill>
                <a:schemeClr val="tx1"/>
              </a:solidFill>
            </a:endParaRPr>
          </a:p>
        </p:txBody>
      </p:sp>
      <p:sp>
        <p:nvSpPr>
          <p:cNvPr id="198" name="TextBox 197"/>
          <p:cNvSpPr txBox="1"/>
          <p:nvPr/>
        </p:nvSpPr>
        <p:spPr>
          <a:xfrm>
            <a:off x="5383786" y="740486"/>
            <a:ext cx="19511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prstClr val="black"/>
                </a:solidFill>
              </a:rPr>
              <a:t>40 x 40  inch scene</a:t>
            </a:r>
          </a:p>
        </p:txBody>
      </p:sp>
      <p:sp>
        <p:nvSpPr>
          <p:cNvPr id="203" name="TextBox 202"/>
          <p:cNvSpPr txBox="1"/>
          <p:nvPr/>
        </p:nvSpPr>
        <p:spPr>
          <a:xfrm>
            <a:off x="3479992" y="2908931"/>
            <a:ext cx="17279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20 [</a:t>
            </a:r>
            <a:r>
              <a:rPr lang="en-US" dirty="0" err="1" smtClean="0">
                <a:solidFill>
                  <a:prstClr val="black"/>
                </a:solidFill>
              </a:rPr>
              <a:t>ft</a:t>
            </a:r>
            <a:r>
              <a:rPr lang="en-US" dirty="0" smtClean="0">
                <a:solidFill>
                  <a:prstClr val="black"/>
                </a:solidFill>
              </a:rPr>
              <a:t>] range to scene center</a:t>
            </a:r>
            <a:endParaRPr lang="en-US" dirty="0">
              <a:solidFill>
                <a:prstClr val="black"/>
              </a:solidFill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3464255" y="1053212"/>
            <a:ext cx="4141132" cy="3630620"/>
            <a:chOff x="1954868" y="1154183"/>
            <a:chExt cx="4141132" cy="3630620"/>
          </a:xfrm>
        </p:grpSpPr>
        <p:grpSp>
          <p:nvGrpSpPr>
            <p:cNvPr id="197" name="Group 196"/>
            <p:cNvGrpSpPr/>
            <p:nvPr/>
          </p:nvGrpSpPr>
          <p:grpSpPr>
            <a:xfrm>
              <a:off x="3480159" y="1154183"/>
              <a:ext cx="2615841" cy="2821371"/>
              <a:chOff x="4104202" y="1873960"/>
              <a:chExt cx="3655413" cy="3655413"/>
            </a:xfrm>
          </p:grpSpPr>
          <p:grpSp>
            <p:nvGrpSpPr>
              <p:cNvPr id="179" name="Group 178"/>
              <p:cNvGrpSpPr/>
              <p:nvPr/>
            </p:nvGrpSpPr>
            <p:grpSpPr>
              <a:xfrm>
                <a:off x="4104202" y="2125360"/>
                <a:ext cx="3655413" cy="3030532"/>
                <a:chOff x="4104202" y="2125360"/>
                <a:chExt cx="2700306" cy="3030532"/>
              </a:xfrm>
            </p:grpSpPr>
            <p:sp>
              <p:nvSpPr>
                <p:cNvPr id="162" name="Oval 161"/>
                <p:cNvSpPr/>
                <p:nvPr/>
              </p:nvSpPr>
              <p:spPr>
                <a:xfrm rot="5400000">
                  <a:off x="5334464" y="1114212"/>
                  <a:ext cx="192025" cy="2598371"/>
                </a:xfrm>
                <a:prstGeom prst="ellipse">
                  <a:avLst/>
                </a:prstGeom>
                <a:solidFill>
                  <a:srgbClr val="FF0000">
                    <a:alpha val="42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63" name="Oval 162"/>
                <p:cNvSpPr/>
                <p:nvPr/>
              </p:nvSpPr>
              <p:spPr>
                <a:xfrm rot="5400000">
                  <a:off x="5307376" y="1312804"/>
                  <a:ext cx="192025" cy="2598371"/>
                </a:xfrm>
                <a:prstGeom prst="ellipse">
                  <a:avLst/>
                </a:prstGeom>
                <a:solidFill>
                  <a:srgbClr val="FF0000">
                    <a:alpha val="42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64" name="Oval 163"/>
                <p:cNvSpPr/>
                <p:nvPr/>
              </p:nvSpPr>
              <p:spPr>
                <a:xfrm rot="5400000">
                  <a:off x="5318448" y="1884303"/>
                  <a:ext cx="192025" cy="2598371"/>
                </a:xfrm>
                <a:prstGeom prst="ellipse">
                  <a:avLst/>
                </a:prstGeom>
                <a:solidFill>
                  <a:srgbClr val="FF0000">
                    <a:alpha val="42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165" name="Oval 164"/>
                <p:cNvSpPr/>
                <p:nvPr/>
              </p:nvSpPr>
              <p:spPr>
                <a:xfrm rot="5400000">
                  <a:off x="5307375" y="922187"/>
                  <a:ext cx="192025" cy="2598371"/>
                </a:xfrm>
                <a:prstGeom prst="ellipse">
                  <a:avLst/>
                </a:prstGeom>
                <a:solidFill>
                  <a:srgbClr val="FF0000">
                    <a:alpha val="42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167" name="Oval 166"/>
                <p:cNvSpPr/>
                <p:nvPr/>
              </p:nvSpPr>
              <p:spPr>
                <a:xfrm rot="5400000">
                  <a:off x="5361552" y="1501924"/>
                  <a:ext cx="192025" cy="2598371"/>
                </a:xfrm>
                <a:prstGeom prst="ellipse">
                  <a:avLst/>
                </a:prstGeom>
                <a:solidFill>
                  <a:srgbClr val="FF0000">
                    <a:alpha val="42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68" name="Oval 167"/>
                <p:cNvSpPr/>
                <p:nvPr/>
              </p:nvSpPr>
              <p:spPr>
                <a:xfrm rot="5400000">
                  <a:off x="5334464" y="1686868"/>
                  <a:ext cx="192025" cy="2598371"/>
                </a:xfrm>
                <a:prstGeom prst="ellipse">
                  <a:avLst/>
                </a:prstGeom>
                <a:solidFill>
                  <a:srgbClr val="FF0000">
                    <a:alpha val="42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69" name="Oval 168"/>
                <p:cNvSpPr/>
                <p:nvPr/>
              </p:nvSpPr>
              <p:spPr>
                <a:xfrm rot="5400000">
                  <a:off x="5314313" y="2072207"/>
                  <a:ext cx="192025" cy="2598371"/>
                </a:xfrm>
                <a:prstGeom prst="ellipse">
                  <a:avLst/>
                </a:prstGeom>
                <a:solidFill>
                  <a:srgbClr val="FF0000">
                    <a:alpha val="42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170" name="Oval 169"/>
                <p:cNvSpPr/>
                <p:nvPr/>
              </p:nvSpPr>
              <p:spPr>
                <a:xfrm rot="5400000">
                  <a:off x="5330233" y="2250584"/>
                  <a:ext cx="192025" cy="2598371"/>
                </a:xfrm>
                <a:prstGeom prst="ellipse">
                  <a:avLst/>
                </a:prstGeom>
                <a:solidFill>
                  <a:srgbClr val="FF0000">
                    <a:alpha val="42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171" name="Oval 170"/>
                <p:cNvSpPr/>
                <p:nvPr/>
              </p:nvSpPr>
              <p:spPr>
                <a:xfrm rot="5400000">
                  <a:off x="5382222" y="2624322"/>
                  <a:ext cx="192025" cy="2598371"/>
                </a:xfrm>
                <a:prstGeom prst="ellipse">
                  <a:avLst/>
                </a:prstGeom>
                <a:solidFill>
                  <a:srgbClr val="FF0000">
                    <a:alpha val="42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72" name="Oval 171"/>
                <p:cNvSpPr/>
                <p:nvPr/>
              </p:nvSpPr>
              <p:spPr>
                <a:xfrm rot="5400000">
                  <a:off x="5355134" y="2822914"/>
                  <a:ext cx="192025" cy="2598371"/>
                </a:xfrm>
                <a:prstGeom prst="ellipse">
                  <a:avLst/>
                </a:prstGeom>
                <a:solidFill>
                  <a:srgbClr val="FF0000">
                    <a:alpha val="42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73" name="Oval 172"/>
                <p:cNvSpPr/>
                <p:nvPr/>
              </p:nvSpPr>
              <p:spPr>
                <a:xfrm rot="5400000">
                  <a:off x="5366206" y="3380765"/>
                  <a:ext cx="192025" cy="2598371"/>
                </a:xfrm>
                <a:prstGeom prst="ellipse">
                  <a:avLst/>
                </a:prstGeom>
                <a:solidFill>
                  <a:srgbClr val="FF0000">
                    <a:alpha val="42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174" name="Oval 173"/>
                <p:cNvSpPr/>
                <p:nvPr/>
              </p:nvSpPr>
              <p:spPr>
                <a:xfrm rot="5400000">
                  <a:off x="5355133" y="2432297"/>
                  <a:ext cx="192025" cy="2598371"/>
                </a:xfrm>
                <a:prstGeom prst="ellipse">
                  <a:avLst/>
                </a:prstGeom>
                <a:solidFill>
                  <a:srgbClr val="FF0000">
                    <a:alpha val="42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175" name="Oval 174"/>
                <p:cNvSpPr/>
                <p:nvPr/>
              </p:nvSpPr>
              <p:spPr>
                <a:xfrm rot="5400000">
                  <a:off x="5409310" y="3012034"/>
                  <a:ext cx="192025" cy="2598371"/>
                </a:xfrm>
                <a:prstGeom prst="ellipse">
                  <a:avLst/>
                </a:prstGeom>
                <a:solidFill>
                  <a:srgbClr val="FF0000">
                    <a:alpha val="42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76" name="Oval 175"/>
                <p:cNvSpPr/>
                <p:nvPr/>
              </p:nvSpPr>
              <p:spPr>
                <a:xfrm rot="5400000">
                  <a:off x="5382222" y="3196978"/>
                  <a:ext cx="192025" cy="2598371"/>
                </a:xfrm>
                <a:prstGeom prst="ellipse">
                  <a:avLst/>
                </a:prstGeom>
                <a:solidFill>
                  <a:srgbClr val="FF0000">
                    <a:alpha val="42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77" name="Oval 176"/>
                <p:cNvSpPr/>
                <p:nvPr/>
              </p:nvSpPr>
              <p:spPr>
                <a:xfrm rot="5400000">
                  <a:off x="5362071" y="3568669"/>
                  <a:ext cx="192025" cy="2598371"/>
                </a:xfrm>
                <a:prstGeom prst="ellipse">
                  <a:avLst/>
                </a:prstGeom>
                <a:solidFill>
                  <a:srgbClr val="FF0000">
                    <a:alpha val="42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178" name="Oval 177"/>
                <p:cNvSpPr/>
                <p:nvPr/>
              </p:nvSpPr>
              <p:spPr>
                <a:xfrm rot="5400000">
                  <a:off x="5377991" y="3760694"/>
                  <a:ext cx="192025" cy="2598371"/>
                </a:xfrm>
                <a:prstGeom prst="ellipse">
                  <a:avLst/>
                </a:prstGeom>
                <a:solidFill>
                  <a:srgbClr val="FF0000">
                    <a:alpha val="42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rgbClr val="FF0000"/>
                    </a:solidFill>
                  </a:endParaRPr>
                </a:p>
              </p:txBody>
            </p:sp>
          </p:grpSp>
          <p:grpSp>
            <p:nvGrpSpPr>
              <p:cNvPr id="180" name="Group 179"/>
              <p:cNvGrpSpPr/>
              <p:nvPr/>
            </p:nvGrpSpPr>
            <p:grpSpPr>
              <a:xfrm rot="16200000">
                <a:off x="4099855" y="2186401"/>
                <a:ext cx="3655413" cy="3030532"/>
                <a:chOff x="4104202" y="2125360"/>
                <a:chExt cx="2700306" cy="3030532"/>
              </a:xfrm>
              <a:solidFill>
                <a:srgbClr val="FFFF00">
                  <a:alpha val="61000"/>
                </a:srgbClr>
              </a:solidFill>
            </p:grpSpPr>
            <p:sp>
              <p:nvSpPr>
                <p:cNvPr id="181" name="Oval 180"/>
                <p:cNvSpPr/>
                <p:nvPr/>
              </p:nvSpPr>
              <p:spPr>
                <a:xfrm rot="5400000">
                  <a:off x="5334464" y="1114212"/>
                  <a:ext cx="192025" cy="2598371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82" name="Oval 181"/>
                <p:cNvSpPr/>
                <p:nvPr/>
              </p:nvSpPr>
              <p:spPr>
                <a:xfrm rot="5400000">
                  <a:off x="5307376" y="1312804"/>
                  <a:ext cx="192025" cy="2598371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83" name="Oval 182"/>
                <p:cNvSpPr/>
                <p:nvPr/>
              </p:nvSpPr>
              <p:spPr>
                <a:xfrm rot="5400000">
                  <a:off x="5318448" y="1884303"/>
                  <a:ext cx="192025" cy="2598371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184" name="Oval 183"/>
                <p:cNvSpPr/>
                <p:nvPr/>
              </p:nvSpPr>
              <p:spPr>
                <a:xfrm rot="5400000">
                  <a:off x="5307375" y="922187"/>
                  <a:ext cx="192025" cy="2598371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185" name="Oval 184"/>
                <p:cNvSpPr/>
                <p:nvPr/>
              </p:nvSpPr>
              <p:spPr>
                <a:xfrm rot="5400000">
                  <a:off x="5361552" y="1501924"/>
                  <a:ext cx="192025" cy="2598371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86" name="Oval 185"/>
                <p:cNvSpPr/>
                <p:nvPr/>
              </p:nvSpPr>
              <p:spPr>
                <a:xfrm rot="5400000">
                  <a:off x="5334464" y="1686868"/>
                  <a:ext cx="192025" cy="2598371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87" name="Oval 186"/>
                <p:cNvSpPr/>
                <p:nvPr/>
              </p:nvSpPr>
              <p:spPr>
                <a:xfrm rot="5400000">
                  <a:off x="5314313" y="2072207"/>
                  <a:ext cx="192025" cy="2598371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188" name="Oval 187"/>
                <p:cNvSpPr/>
                <p:nvPr/>
              </p:nvSpPr>
              <p:spPr>
                <a:xfrm rot="5400000">
                  <a:off x="5330233" y="2250584"/>
                  <a:ext cx="192025" cy="2598371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189" name="Oval 188"/>
                <p:cNvSpPr/>
                <p:nvPr/>
              </p:nvSpPr>
              <p:spPr>
                <a:xfrm rot="5400000">
                  <a:off x="5382222" y="2624322"/>
                  <a:ext cx="192025" cy="2598371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90" name="Oval 189"/>
                <p:cNvSpPr/>
                <p:nvPr/>
              </p:nvSpPr>
              <p:spPr>
                <a:xfrm rot="5400000">
                  <a:off x="5355134" y="2822914"/>
                  <a:ext cx="192025" cy="2598371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91" name="Oval 190"/>
                <p:cNvSpPr/>
                <p:nvPr/>
              </p:nvSpPr>
              <p:spPr>
                <a:xfrm rot="5400000">
                  <a:off x="5366206" y="3380765"/>
                  <a:ext cx="192025" cy="2598371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192" name="Oval 191"/>
                <p:cNvSpPr/>
                <p:nvPr/>
              </p:nvSpPr>
              <p:spPr>
                <a:xfrm rot="5400000">
                  <a:off x="5355133" y="2432297"/>
                  <a:ext cx="192025" cy="2598371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193" name="Oval 192"/>
                <p:cNvSpPr/>
                <p:nvPr/>
              </p:nvSpPr>
              <p:spPr>
                <a:xfrm rot="5400000">
                  <a:off x="5409310" y="3012034"/>
                  <a:ext cx="192025" cy="2598371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94" name="Oval 193"/>
                <p:cNvSpPr/>
                <p:nvPr/>
              </p:nvSpPr>
              <p:spPr>
                <a:xfrm rot="5400000">
                  <a:off x="5382222" y="3196978"/>
                  <a:ext cx="192025" cy="2598371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95" name="Oval 194"/>
                <p:cNvSpPr/>
                <p:nvPr/>
              </p:nvSpPr>
              <p:spPr>
                <a:xfrm rot="5400000">
                  <a:off x="5362071" y="3568669"/>
                  <a:ext cx="192025" cy="2598371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196" name="Oval 195"/>
                <p:cNvSpPr/>
                <p:nvPr/>
              </p:nvSpPr>
              <p:spPr>
                <a:xfrm rot="5400000">
                  <a:off x="5377991" y="3760694"/>
                  <a:ext cx="192025" cy="2598371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rgbClr val="FF0000"/>
                    </a:solidFill>
                  </a:endParaRPr>
                </a:p>
              </p:txBody>
            </p:sp>
          </p:grpSp>
        </p:grpSp>
        <p:cxnSp>
          <p:nvCxnSpPr>
            <p:cNvPr id="205" name="Straight Arrow Connector 204"/>
            <p:cNvCxnSpPr>
              <a:endCxn id="188" idx="6"/>
            </p:cNvCxnSpPr>
            <p:nvPr/>
          </p:nvCxnSpPr>
          <p:spPr>
            <a:xfrm flipV="1">
              <a:off x="1954868" y="2594238"/>
              <a:ext cx="2833791" cy="2190565"/>
            </a:xfrm>
            <a:prstGeom prst="straightConnector1">
              <a:avLst/>
            </a:prstGeom>
            <a:ln w="28575">
              <a:solidFill>
                <a:schemeClr val="tx1"/>
              </a:solidFill>
              <a:prstDash val="dash"/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0" name="Group 159"/>
          <p:cNvGrpSpPr/>
          <p:nvPr/>
        </p:nvGrpSpPr>
        <p:grpSpPr>
          <a:xfrm>
            <a:off x="7517367" y="1053212"/>
            <a:ext cx="1717250" cy="1249686"/>
            <a:chOff x="6007980" y="1154183"/>
            <a:chExt cx="1717250" cy="1249686"/>
          </a:xfrm>
        </p:grpSpPr>
        <p:sp>
          <p:nvSpPr>
            <p:cNvPr id="202" name="TextBox 201"/>
            <p:cNvSpPr txBox="1"/>
            <p:nvPr/>
          </p:nvSpPr>
          <p:spPr>
            <a:xfrm>
              <a:off x="6351136" y="1203540"/>
              <a:ext cx="1374094" cy="1200329"/>
            </a:xfrm>
            <a:prstGeom prst="rect">
              <a:avLst/>
            </a:prstGeom>
            <a:noFill/>
            <a:ln>
              <a:solidFill>
                <a:srgbClr val="0070C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prstClr val="black"/>
                  </a:solidFill>
                </a:rPr>
                <a:t>16 - 2.5 inch</a:t>
              </a:r>
            </a:p>
            <a:p>
              <a:r>
                <a:rPr lang="en-US" dirty="0">
                  <a:solidFill>
                    <a:prstClr val="black"/>
                  </a:solidFill>
                </a:rPr>
                <a:t>1-D Cells in </a:t>
              </a:r>
            </a:p>
            <a:p>
              <a:r>
                <a:rPr lang="en-US" dirty="0">
                  <a:solidFill>
                    <a:prstClr val="black"/>
                  </a:solidFill>
                </a:rPr>
                <a:t>Azimuth and</a:t>
              </a:r>
            </a:p>
            <a:p>
              <a:r>
                <a:rPr lang="en-US" dirty="0">
                  <a:solidFill>
                    <a:prstClr val="black"/>
                  </a:solidFill>
                </a:rPr>
                <a:t>Elevation</a:t>
              </a:r>
            </a:p>
          </p:txBody>
        </p:sp>
        <p:grpSp>
          <p:nvGrpSpPr>
            <p:cNvPr id="9" name="Group 8"/>
            <p:cNvGrpSpPr/>
            <p:nvPr/>
          </p:nvGrpSpPr>
          <p:grpSpPr>
            <a:xfrm>
              <a:off x="6007980" y="1154183"/>
              <a:ext cx="311744" cy="741265"/>
              <a:chOff x="8522313" y="942635"/>
              <a:chExt cx="415658" cy="741265"/>
            </a:xfrm>
          </p:grpSpPr>
          <p:cxnSp>
            <p:nvCxnSpPr>
              <p:cNvPr id="200" name="Straight Connector 199"/>
              <p:cNvCxnSpPr/>
              <p:nvPr/>
            </p:nvCxnSpPr>
            <p:spPr>
              <a:xfrm>
                <a:off x="8548224" y="1236439"/>
                <a:ext cx="389747" cy="0"/>
              </a:xfrm>
              <a:prstGeom prst="line">
                <a:avLst/>
              </a:prstGeom>
              <a:ln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1" name="Straight Connector 200"/>
              <p:cNvCxnSpPr/>
              <p:nvPr/>
            </p:nvCxnSpPr>
            <p:spPr>
              <a:xfrm>
                <a:off x="8522313" y="1367770"/>
                <a:ext cx="389747" cy="0"/>
              </a:xfrm>
              <a:prstGeom prst="line">
                <a:avLst/>
              </a:prstGeom>
              <a:ln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7" name="Straight Arrow Connector 206"/>
              <p:cNvCxnSpPr/>
              <p:nvPr/>
            </p:nvCxnSpPr>
            <p:spPr>
              <a:xfrm>
                <a:off x="8717185" y="942635"/>
                <a:ext cx="0" cy="293804"/>
              </a:xfrm>
              <a:prstGeom prst="straightConnector1">
                <a:avLst/>
              </a:prstGeom>
              <a:ln>
                <a:solidFill>
                  <a:srgbClr val="0070C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9" name="Straight Arrow Connector 208"/>
              <p:cNvCxnSpPr/>
              <p:nvPr/>
            </p:nvCxnSpPr>
            <p:spPr>
              <a:xfrm flipV="1">
                <a:off x="8717185" y="1367770"/>
                <a:ext cx="0" cy="316130"/>
              </a:xfrm>
              <a:prstGeom prst="straightConnector1">
                <a:avLst/>
              </a:prstGeom>
              <a:ln>
                <a:solidFill>
                  <a:srgbClr val="0070C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3" name="Group 12"/>
          <p:cNvGrpSpPr/>
          <p:nvPr/>
        </p:nvGrpSpPr>
        <p:grpSpPr>
          <a:xfrm>
            <a:off x="1723907" y="3318931"/>
            <a:ext cx="2755353" cy="2953191"/>
            <a:chOff x="214519" y="3419901"/>
            <a:chExt cx="2755353" cy="2953191"/>
          </a:xfrm>
        </p:grpSpPr>
        <p:grpSp>
          <p:nvGrpSpPr>
            <p:cNvPr id="156" name="Group 155"/>
            <p:cNvGrpSpPr/>
            <p:nvPr/>
          </p:nvGrpSpPr>
          <p:grpSpPr>
            <a:xfrm>
              <a:off x="721337" y="3419901"/>
              <a:ext cx="2248535" cy="2899392"/>
              <a:chOff x="1272498" y="2630032"/>
              <a:chExt cx="3725285" cy="3736765"/>
            </a:xfrm>
            <a:scene3d>
              <a:camera prst="orthographicFront">
                <a:rot lat="0" lon="21594000" rev="0"/>
              </a:camera>
              <a:lightRig rig="threePt" dir="t"/>
            </a:scene3d>
          </p:grpSpPr>
          <p:grpSp>
            <p:nvGrpSpPr>
              <p:cNvPr id="84" name="Group 83"/>
              <p:cNvGrpSpPr/>
              <p:nvPr/>
            </p:nvGrpSpPr>
            <p:grpSpPr>
              <a:xfrm>
                <a:off x="1272498" y="4389125"/>
                <a:ext cx="3725285" cy="286647"/>
                <a:chOff x="1230765" y="3697835"/>
                <a:chExt cx="7759565" cy="519573"/>
              </a:xfrm>
            </p:grpSpPr>
            <p:grpSp>
              <p:nvGrpSpPr>
                <p:cNvPr id="20" name="Group 19"/>
                <p:cNvGrpSpPr/>
                <p:nvPr/>
              </p:nvGrpSpPr>
              <p:grpSpPr>
                <a:xfrm>
                  <a:off x="1230765" y="3717190"/>
                  <a:ext cx="599231" cy="499265"/>
                  <a:chOff x="2666999" y="3390596"/>
                  <a:chExt cx="1444141" cy="1190554"/>
                </a:xfrm>
              </p:grpSpPr>
              <p:sp>
                <p:nvSpPr>
                  <p:cNvPr id="3" name="Cube 2"/>
                  <p:cNvSpPr/>
                  <p:nvPr/>
                </p:nvSpPr>
                <p:spPr>
                  <a:xfrm>
                    <a:off x="2666999" y="3886200"/>
                    <a:ext cx="637635" cy="694950"/>
                  </a:xfrm>
                  <a:prstGeom prst="cube">
                    <a:avLst/>
                  </a:prstGeom>
                  <a:noFill/>
                  <a:ln>
                    <a:solidFill>
                      <a:srgbClr val="0070C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rgbClr val="FF0000"/>
                      </a:solidFill>
                    </a:endParaRPr>
                  </a:p>
                </p:txBody>
              </p:sp>
              <p:cxnSp>
                <p:nvCxnSpPr>
                  <p:cNvPr id="5" name="Straight Connector 4"/>
                  <p:cNvCxnSpPr/>
                  <p:nvPr/>
                </p:nvCxnSpPr>
                <p:spPr>
                  <a:xfrm flipV="1">
                    <a:off x="2832398" y="3390596"/>
                    <a:ext cx="88187" cy="495604"/>
                  </a:xfrm>
                  <a:prstGeom prst="line">
                    <a:avLst/>
                  </a:prstGeom>
                  <a:ln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" name="Straight Connector 11"/>
                  <p:cNvCxnSpPr/>
                  <p:nvPr/>
                </p:nvCxnSpPr>
                <p:spPr>
                  <a:xfrm>
                    <a:off x="2920585" y="3390596"/>
                    <a:ext cx="1190555" cy="0"/>
                  </a:xfrm>
                  <a:prstGeom prst="line">
                    <a:avLst/>
                  </a:prstGeom>
                  <a:ln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" name="Straight Connector 13"/>
                  <p:cNvCxnSpPr/>
                  <p:nvPr/>
                </p:nvCxnSpPr>
                <p:spPr>
                  <a:xfrm flipH="1">
                    <a:off x="3304634" y="3390596"/>
                    <a:ext cx="806506" cy="495604"/>
                  </a:xfrm>
                  <a:prstGeom prst="line">
                    <a:avLst/>
                  </a:prstGeom>
                  <a:ln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" name="Straight Connector 15"/>
                  <p:cNvCxnSpPr/>
                  <p:nvPr/>
                </p:nvCxnSpPr>
                <p:spPr>
                  <a:xfrm>
                    <a:off x="4111140" y="3390596"/>
                    <a:ext cx="0" cy="652884"/>
                  </a:xfrm>
                  <a:prstGeom prst="line">
                    <a:avLst/>
                  </a:prstGeom>
                  <a:ln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" name="Straight Connector 17"/>
                  <p:cNvCxnSpPr/>
                  <p:nvPr/>
                </p:nvCxnSpPr>
                <p:spPr>
                  <a:xfrm flipH="1">
                    <a:off x="3304634" y="4043480"/>
                    <a:ext cx="806506" cy="384050"/>
                  </a:xfrm>
                  <a:prstGeom prst="line">
                    <a:avLst/>
                  </a:prstGeom>
                  <a:ln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1" name="Group 20"/>
                <p:cNvGrpSpPr/>
                <p:nvPr/>
              </p:nvGrpSpPr>
              <p:grpSpPr>
                <a:xfrm>
                  <a:off x="1794960" y="3710692"/>
                  <a:ext cx="599231" cy="499265"/>
                  <a:chOff x="2666999" y="3390596"/>
                  <a:chExt cx="1444141" cy="1190554"/>
                </a:xfrm>
              </p:grpSpPr>
              <p:sp>
                <p:nvSpPr>
                  <p:cNvPr id="22" name="Cube 21"/>
                  <p:cNvSpPr/>
                  <p:nvPr/>
                </p:nvSpPr>
                <p:spPr>
                  <a:xfrm>
                    <a:off x="2666999" y="3886200"/>
                    <a:ext cx="637635" cy="694950"/>
                  </a:xfrm>
                  <a:prstGeom prst="cube">
                    <a:avLst/>
                  </a:prstGeom>
                  <a:noFill/>
                  <a:ln>
                    <a:solidFill>
                      <a:srgbClr val="0070C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rgbClr val="FF0000"/>
                      </a:solidFill>
                    </a:endParaRPr>
                  </a:p>
                </p:txBody>
              </p:sp>
              <p:cxnSp>
                <p:nvCxnSpPr>
                  <p:cNvPr id="23" name="Straight Connector 22"/>
                  <p:cNvCxnSpPr/>
                  <p:nvPr/>
                </p:nvCxnSpPr>
                <p:spPr>
                  <a:xfrm flipV="1">
                    <a:off x="2832398" y="3390596"/>
                    <a:ext cx="88187" cy="495604"/>
                  </a:xfrm>
                  <a:prstGeom prst="line">
                    <a:avLst/>
                  </a:prstGeom>
                  <a:ln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4" name="Straight Connector 23"/>
                  <p:cNvCxnSpPr/>
                  <p:nvPr/>
                </p:nvCxnSpPr>
                <p:spPr>
                  <a:xfrm>
                    <a:off x="2920585" y="3390596"/>
                    <a:ext cx="1190555" cy="0"/>
                  </a:xfrm>
                  <a:prstGeom prst="line">
                    <a:avLst/>
                  </a:prstGeom>
                  <a:ln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5" name="Straight Connector 24"/>
                  <p:cNvCxnSpPr/>
                  <p:nvPr/>
                </p:nvCxnSpPr>
                <p:spPr>
                  <a:xfrm flipH="1">
                    <a:off x="3304634" y="3390596"/>
                    <a:ext cx="806506" cy="495604"/>
                  </a:xfrm>
                  <a:prstGeom prst="line">
                    <a:avLst/>
                  </a:prstGeom>
                  <a:ln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6" name="Straight Connector 25"/>
                  <p:cNvCxnSpPr/>
                  <p:nvPr/>
                </p:nvCxnSpPr>
                <p:spPr>
                  <a:xfrm>
                    <a:off x="4111140" y="3390596"/>
                    <a:ext cx="0" cy="652884"/>
                  </a:xfrm>
                  <a:prstGeom prst="line">
                    <a:avLst/>
                  </a:prstGeom>
                  <a:ln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7" name="Straight Connector 26"/>
                  <p:cNvCxnSpPr/>
                  <p:nvPr/>
                </p:nvCxnSpPr>
                <p:spPr>
                  <a:xfrm flipH="1">
                    <a:off x="3304634" y="4043480"/>
                    <a:ext cx="806506" cy="384050"/>
                  </a:xfrm>
                  <a:prstGeom prst="line">
                    <a:avLst/>
                  </a:prstGeom>
                  <a:ln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8" name="Group 27"/>
                <p:cNvGrpSpPr/>
                <p:nvPr/>
              </p:nvGrpSpPr>
              <p:grpSpPr>
                <a:xfrm>
                  <a:off x="2588093" y="3718143"/>
                  <a:ext cx="599231" cy="499265"/>
                  <a:chOff x="2666999" y="3390596"/>
                  <a:chExt cx="1444141" cy="1190554"/>
                </a:xfrm>
              </p:grpSpPr>
              <p:sp>
                <p:nvSpPr>
                  <p:cNvPr id="29" name="Cube 28"/>
                  <p:cNvSpPr/>
                  <p:nvPr/>
                </p:nvSpPr>
                <p:spPr>
                  <a:xfrm>
                    <a:off x="2666999" y="3886200"/>
                    <a:ext cx="637635" cy="694950"/>
                  </a:xfrm>
                  <a:prstGeom prst="cube">
                    <a:avLst/>
                  </a:prstGeom>
                  <a:noFill/>
                  <a:ln>
                    <a:solidFill>
                      <a:srgbClr val="0070C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rgbClr val="FF0000"/>
                      </a:solidFill>
                    </a:endParaRPr>
                  </a:p>
                </p:txBody>
              </p:sp>
              <p:cxnSp>
                <p:nvCxnSpPr>
                  <p:cNvPr id="30" name="Straight Connector 29"/>
                  <p:cNvCxnSpPr/>
                  <p:nvPr/>
                </p:nvCxnSpPr>
                <p:spPr>
                  <a:xfrm flipV="1">
                    <a:off x="2832398" y="3390596"/>
                    <a:ext cx="88187" cy="495604"/>
                  </a:xfrm>
                  <a:prstGeom prst="line">
                    <a:avLst/>
                  </a:prstGeom>
                  <a:ln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1" name="Straight Connector 30"/>
                  <p:cNvCxnSpPr/>
                  <p:nvPr/>
                </p:nvCxnSpPr>
                <p:spPr>
                  <a:xfrm>
                    <a:off x="2920585" y="3390596"/>
                    <a:ext cx="1190555" cy="0"/>
                  </a:xfrm>
                  <a:prstGeom prst="line">
                    <a:avLst/>
                  </a:prstGeom>
                  <a:ln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2" name="Straight Connector 31"/>
                  <p:cNvCxnSpPr/>
                  <p:nvPr/>
                </p:nvCxnSpPr>
                <p:spPr>
                  <a:xfrm flipH="1">
                    <a:off x="3304634" y="3390596"/>
                    <a:ext cx="806506" cy="495604"/>
                  </a:xfrm>
                  <a:prstGeom prst="line">
                    <a:avLst/>
                  </a:prstGeom>
                  <a:ln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3" name="Straight Connector 32"/>
                  <p:cNvCxnSpPr/>
                  <p:nvPr/>
                </p:nvCxnSpPr>
                <p:spPr>
                  <a:xfrm>
                    <a:off x="4111140" y="3390596"/>
                    <a:ext cx="0" cy="652884"/>
                  </a:xfrm>
                  <a:prstGeom prst="line">
                    <a:avLst/>
                  </a:prstGeom>
                  <a:ln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4" name="Straight Connector 33"/>
                  <p:cNvCxnSpPr/>
                  <p:nvPr/>
                </p:nvCxnSpPr>
                <p:spPr>
                  <a:xfrm flipH="1">
                    <a:off x="3304634" y="4043480"/>
                    <a:ext cx="806506" cy="384050"/>
                  </a:xfrm>
                  <a:prstGeom prst="line">
                    <a:avLst/>
                  </a:prstGeom>
                  <a:ln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35" name="Group 34"/>
                <p:cNvGrpSpPr/>
                <p:nvPr/>
              </p:nvGrpSpPr>
              <p:grpSpPr>
                <a:xfrm>
                  <a:off x="3435099" y="3715799"/>
                  <a:ext cx="599231" cy="499265"/>
                  <a:chOff x="2666999" y="3390596"/>
                  <a:chExt cx="1444141" cy="1190554"/>
                </a:xfrm>
              </p:grpSpPr>
              <p:sp>
                <p:nvSpPr>
                  <p:cNvPr id="36" name="Cube 35"/>
                  <p:cNvSpPr/>
                  <p:nvPr/>
                </p:nvSpPr>
                <p:spPr>
                  <a:xfrm>
                    <a:off x="2666999" y="3886200"/>
                    <a:ext cx="637635" cy="694950"/>
                  </a:xfrm>
                  <a:prstGeom prst="cube">
                    <a:avLst/>
                  </a:prstGeom>
                  <a:noFill/>
                  <a:ln>
                    <a:solidFill>
                      <a:srgbClr val="0070C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rgbClr val="FF0000"/>
                      </a:solidFill>
                    </a:endParaRPr>
                  </a:p>
                </p:txBody>
              </p:sp>
              <p:cxnSp>
                <p:nvCxnSpPr>
                  <p:cNvPr id="37" name="Straight Connector 36"/>
                  <p:cNvCxnSpPr/>
                  <p:nvPr/>
                </p:nvCxnSpPr>
                <p:spPr>
                  <a:xfrm flipV="1">
                    <a:off x="2832398" y="3390596"/>
                    <a:ext cx="88187" cy="495604"/>
                  </a:xfrm>
                  <a:prstGeom prst="line">
                    <a:avLst/>
                  </a:prstGeom>
                  <a:ln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" name="Straight Connector 37"/>
                  <p:cNvCxnSpPr/>
                  <p:nvPr/>
                </p:nvCxnSpPr>
                <p:spPr>
                  <a:xfrm>
                    <a:off x="2920585" y="3390596"/>
                    <a:ext cx="1190555" cy="0"/>
                  </a:xfrm>
                  <a:prstGeom prst="line">
                    <a:avLst/>
                  </a:prstGeom>
                  <a:ln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" name="Straight Connector 38"/>
                  <p:cNvCxnSpPr/>
                  <p:nvPr/>
                </p:nvCxnSpPr>
                <p:spPr>
                  <a:xfrm flipH="1">
                    <a:off x="3304634" y="3390596"/>
                    <a:ext cx="806506" cy="495604"/>
                  </a:xfrm>
                  <a:prstGeom prst="line">
                    <a:avLst/>
                  </a:prstGeom>
                  <a:ln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" name="Straight Connector 39"/>
                  <p:cNvCxnSpPr/>
                  <p:nvPr/>
                </p:nvCxnSpPr>
                <p:spPr>
                  <a:xfrm>
                    <a:off x="4111140" y="3390596"/>
                    <a:ext cx="0" cy="652884"/>
                  </a:xfrm>
                  <a:prstGeom prst="line">
                    <a:avLst/>
                  </a:prstGeom>
                  <a:ln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" name="Straight Connector 40"/>
                  <p:cNvCxnSpPr/>
                  <p:nvPr/>
                </p:nvCxnSpPr>
                <p:spPr>
                  <a:xfrm flipH="1">
                    <a:off x="3304634" y="4043480"/>
                    <a:ext cx="806506" cy="384050"/>
                  </a:xfrm>
                  <a:prstGeom prst="line">
                    <a:avLst/>
                  </a:prstGeom>
                  <a:ln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42" name="Group 41"/>
                <p:cNvGrpSpPr/>
                <p:nvPr/>
              </p:nvGrpSpPr>
              <p:grpSpPr>
                <a:xfrm>
                  <a:off x="4356819" y="3697835"/>
                  <a:ext cx="599231" cy="499265"/>
                  <a:chOff x="2666999" y="3390596"/>
                  <a:chExt cx="1444141" cy="1190554"/>
                </a:xfrm>
              </p:grpSpPr>
              <p:sp>
                <p:nvSpPr>
                  <p:cNvPr id="43" name="Cube 42"/>
                  <p:cNvSpPr/>
                  <p:nvPr/>
                </p:nvSpPr>
                <p:spPr>
                  <a:xfrm>
                    <a:off x="2666999" y="3886200"/>
                    <a:ext cx="637635" cy="694950"/>
                  </a:xfrm>
                  <a:prstGeom prst="cube">
                    <a:avLst/>
                  </a:prstGeom>
                  <a:noFill/>
                  <a:ln>
                    <a:solidFill>
                      <a:srgbClr val="0070C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rgbClr val="FF0000"/>
                      </a:solidFill>
                    </a:endParaRPr>
                  </a:p>
                </p:txBody>
              </p:sp>
              <p:cxnSp>
                <p:nvCxnSpPr>
                  <p:cNvPr id="44" name="Straight Connector 43"/>
                  <p:cNvCxnSpPr/>
                  <p:nvPr/>
                </p:nvCxnSpPr>
                <p:spPr>
                  <a:xfrm flipV="1">
                    <a:off x="2832398" y="3390596"/>
                    <a:ext cx="88187" cy="495604"/>
                  </a:xfrm>
                  <a:prstGeom prst="line">
                    <a:avLst/>
                  </a:prstGeom>
                  <a:ln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5" name="Straight Connector 44"/>
                  <p:cNvCxnSpPr/>
                  <p:nvPr/>
                </p:nvCxnSpPr>
                <p:spPr>
                  <a:xfrm>
                    <a:off x="2920585" y="3390596"/>
                    <a:ext cx="1190555" cy="0"/>
                  </a:xfrm>
                  <a:prstGeom prst="line">
                    <a:avLst/>
                  </a:prstGeom>
                  <a:ln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6" name="Straight Connector 45"/>
                  <p:cNvCxnSpPr/>
                  <p:nvPr/>
                </p:nvCxnSpPr>
                <p:spPr>
                  <a:xfrm flipH="1">
                    <a:off x="3304634" y="3390596"/>
                    <a:ext cx="806506" cy="495604"/>
                  </a:xfrm>
                  <a:prstGeom prst="line">
                    <a:avLst/>
                  </a:prstGeom>
                  <a:ln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7" name="Straight Connector 46"/>
                  <p:cNvCxnSpPr/>
                  <p:nvPr/>
                </p:nvCxnSpPr>
                <p:spPr>
                  <a:xfrm>
                    <a:off x="4111140" y="3390596"/>
                    <a:ext cx="0" cy="652884"/>
                  </a:xfrm>
                  <a:prstGeom prst="line">
                    <a:avLst/>
                  </a:prstGeom>
                  <a:ln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8" name="Straight Connector 47"/>
                  <p:cNvCxnSpPr/>
                  <p:nvPr/>
                </p:nvCxnSpPr>
                <p:spPr>
                  <a:xfrm flipH="1">
                    <a:off x="3304634" y="4043480"/>
                    <a:ext cx="806506" cy="384050"/>
                  </a:xfrm>
                  <a:prstGeom prst="line">
                    <a:avLst/>
                  </a:prstGeom>
                  <a:ln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49" name="Group 48"/>
                <p:cNvGrpSpPr/>
                <p:nvPr/>
              </p:nvGrpSpPr>
              <p:grpSpPr>
                <a:xfrm>
                  <a:off x="5236161" y="3710692"/>
                  <a:ext cx="599231" cy="499265"/>
                  <a:chOff x="2666999" y="3390596"/>
                  <a:chExt cx="1444141" cy="1190554"/>
                </a:xfrm>
              </p:grpSpPr>
              <p:sp>
                <p:nvSpPr>
                  <p:cNvPr id="50" name="Cube 49"/>
                  <p:cNvSpPr/>
                  <p:nvPr/>
                </p:nvSpPr>
                <p:spPr>
                  <a:xfrm>
                    <a:off x="2666999" y="3886200"/>
                    <a:ext cx="637635" cy="694950"/>
                  </a:xfrm>
                  <a:prstGeom prst="cube">
                    <a:avLst/>
                  </a:prstGeom>
                  <a:noFill/>
                  <a:ln>
                    <a:solidFill>
                      <a:srgbClr val="0070C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rgbClr val="FF0000"/>
                      </a:solidFill>
                    </a:endParaRPr>
                  </a:p>
                </p:txBody>
              </p:sp>
              <p:cxnSp>
                <p:nvCxnSpPr>
                  <p:cNvPr id="51" name="Straight Connector 50"/>
                  <p:cNvCxnSpPr/>
                  <p:nvPr/>
                </p:nvCxnSpPr>
                <p:spPr>
                  <a:xfrm flipV="1">
                    <a:off x="2832398" y="3390596"/>
                    <a:ext cx="88187" cy="495604"/>
                  </a:xfrm>
                  <a:prstGeom prst="line">
                    <a:avLst/>
                  </a:prstGeom>
                  <a:ln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2" name="Straight Connector 51"/>
                  <p:cNvCxnSpPr/>
                  <p:nvPr/>
                </p:nvCxnSpPr>
                <p:spPr>
                  <a:xfrm>
                    <a:off x="2920585" y="3390596"/>
                    <a:ext cx="1190555" cy="0"/>
                  </a:xfrm>
                  <a:prstGeom prst="line">
                    <a:avLst/>
                  </a:prstGeom>
                  <a:ln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3" name="Straight Connector 52"/>
                  <p:cNvCxnSpPr/>
                  <p:nvPr/>
                </p:nvCxnSpPr>
                <p:spPr>
                  <a:xfrm flipH="1">
                    <a:off x="3304634" y="3390596"/>
                    <a:ext cx="806506" cy="495604"/>
                  </a:xfrm>
                  <a:prstGeom prst="line">
                    <a:avLst/>
                  </a:prstGeom>
                  <a:ln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4" name="Straight Connector 53"/>
                  <p:cNvCxnSpPr/>
                  <p:nvPr/>
                </p:nvCxnSpPr>
                <p:spPr>
                  <a:xfrm>
                    <a:off x="4111140" y="3390596"/>
                    <a:ext cx="0" cy="652884"/>
                  </a:xfrm>
                  <a:prstGeom prst="line">
                    <a:avLst/>
                  </a:prstGeom>
                  <a:ln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5" name="Straight Connector 54"/>
                  <p:cNvCxnSpPr/>
                  <p:nvPr/>
                </p:nvCxnSpPr>
                <p:spPr>
                  <a:xfrm flipH="1">
                    <a:off x="3304634" y="4043480"/>
                    <a:ext cx="806506" cy="384050"/>
                  </a:xfrm>
                  <a:prstGeom prst="line">
                    <a:avLst/>
                  </a:prstGeom>
                  <a:ln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56" name="Group 55"/>
                <p:cNvGrpSpPr/>
                <p:nvPr/>
              </p:nvGrpSpPr>
              <p:grpSpPr>
                <a:xfrm>
                  <a:off x="6029294" y="3718143"/>
                  <a:ext cx="599231" cy="499265"/>
                  <a:chOff x="2666999" y="3390596"/>
                  <a:chExt cx="1444141" cy="1190554"/>
                </a:xfrm>
              </p:grpSpPr>
              <p:sp>
                <p:nvSpPr>
                  <p:cNvPr id="57" name="Cube 56"/>
                  <p:cNvSpPr/>
                  <p:nvPr/>
                </p:nvSpPr>
                <p:spPr>
                  <a:xfrm>
                    <a:off x="2666999" y="3886200"/>
                    <a:ext cx="637635" cy="694950"/>
                  </a:xfrm>
                  <a:prstGeom prst="cube">
                    <a:avLst/>
                  </a:prstGeom>
                  <a:noFill/>
                  <a:ln>
                    <a:solidFill>
                      <a:srgbClr val="0070C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rgbClr val="FF0000"/>
                      </a:solidFill>
                    </a:endParaRPr>
                  </a:p>
                </p:txBody>
              </p:sp>
              <p:cxnSp>
                <p:nvCxnSpPr>
                  <p:cNvPr id="58" name="Straight Connector 57"/>
                  <p:cNvCxnSpPr/>
                  <p:nvPr/>
                </p:nvCxnSpPr>
                <p:spPr>
                  <a:xfrm flipV="1">
                    <a:off x="2832398" y="3390596"/>
                    <a:ext cx="88187" cy="495604"/>
                  </a:xfrm>
                  <a:prstGeom prst="line">
                    <a:avLst/>
                  </a:prstGeom>
                  <a:ln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9" name="Straight Connector 58"/>
                  <p:cNvCxnSpPr/>
                  <p:nvPr/>
                </p:nvCxnSpPr>
                <p:spPr>
                  <a:xfrm>
                    <a:off x="2920585" y="3390596"/>
                    <a:ext cx="1190555" cy="0"/>
                  </a:xfrm>
                  <a:prstGeom prst="line">
                    <a:avLst/>
                  </a:prstGeom>
                  <a:ln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0" name="Straight Connector 59"/>
                  <p:cNvCxnSpPr/>
                  <p:nvPr/>
                </p:nvCxnSpPr>
                <p:spPr>
                  <a:xfrm flipH="1">
                    <a:off x="3304634" y="3390596"/>
                    <a:ext cx="806506" cy="495604"/>
                  </a:xfrm>
                  <a:prstGeom prst="line">
                    <a:avLst/>
                  </a:prstGeom>
                  <a:ln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1" name="Straight Connector 60"/>
                  <p:cNvCxnSpPr/>
                  <p:nvPr/>
                </p:nvCxnSpPr>
                <p:spPr>
                  <a:xfrm>
                    <a:off x="4111140" y="3390596"/>
                    <a:ext cx="0" cy="652884"/>
                  </a:xfrm>
                  <a:prstGeom prst="line">
                    <a:avLst/>
                  </a:prstGeom>
                  <a:ln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2" name="Straight Connector 61"/>
                  <p:cNvCxnSpPr/>
                  <p:nvPr/>
                </p:nvCxnSpPr>
                <p:spPr>
                  <a:xfrm flipH="1">
                    <a:off x="3304634" y="4043480"/>
                    <a:ext cx="806506" cy="384050"/>
                  </a:xfrm>
                  <a:prstGeom prst="line">
                    <a:avLst/>
                  </a:prstGeom>
                  <a:ln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63" name="Group 62"/>
                <p:cNvGrpSpPr/>
                <p:nvPr/>
              </p:nvGrpSpPr>
              <p:grpSpPr>
                <a:xfrm>
                  <a:off x="6876300" y="3715799"/>
                  <a:ext cx="599231" cy="499265"/>
                  <a:chOff x="2666999" y="3390596"/>
                  <a:chExt cx="1444141" cy="1190554"/>
                </a:xfrm>
              </p:grpSpPr>
              <p:sp>
                <p:nvSpPr>
                  <p:cNvPr id="64" name="Cube 63"/>
                  <p:cNvSpPr/>
                  <p:nvPr/>
                </p:nvSpPr>
                <p:spPr>
                  <a:xfrm>
                    <a:off x="2666999" y="3886200"/>
                    <a:ext cx="637635" cy="694950"/>
                  </a:xfrm>
                  <a:prstGeom prst="cube">
                    <a:avLst/>
                  </a:prstGeom>
                  <a:noFill/>
                  <a:ln>
                    <a:solidFill>
                      <a:srgbClr val="0070C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rgbClr val="FF0000"/>
                      </a:solidFill>
                    </a:endParaRPr>
                  </a:p>
                </p:txBody>
              </p:sp>
              <p:cxnSp>
                <p:nvCxnSpPr>
                  <p:cNvPr id="65" name="Straight Connector 64"/>
                  <p:cNvCxnSpPr/>
                  <p:nvPr/>
                </p:nvCxnSpPr>
                <p:spPr>
                  <a:xfrm flipV="1">
                    <a:off x="2832398" y="3390596"/>
                    <a:ext cx="88187" cy="495604"/>
                  </a:xfrm>
                  <a:prstGeom prst="line">
                    <a:avLst/>
                  </a:prstGeom>
                  <a:ln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6" name="Straight Connector 65"/>
                  <p:cNvCxnSpPr/>
                  <p:nvPr/>
                </p:nvCxnSpPr>
                <p:spPr>
                  <a:xfrm>
                    <a:off x="2920585" y="3390596"/>
                    <a:ext cx="1190555" cy="0"/>
                  </a:xfrm>
                  <a:prstGeom prst="line">
                    <a:avLst/>
                  </a:prstGeom>
                  <a:ln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7" name="Straight Connector 66"/>
                  <p:cNvCxnSpPr/>
                  <p:nvPr/>
                </p:nvCxnSpPr>
                <p:spPr>
                  <a:xfrm flipH="1">
                    <a:off x="3304634" y="3390596"/>
                    <a:ext cx="806506" cy="495604"/>
                  </a:xfrm>
                  <a:prstGeom prst="line">
                    <a:avLst/>
                  </a:prstGeom>
                  <a:ln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8" name="Straight Connector 67"/>
                  <p:cNvCxnSpPr/>
                  <p:nvPr/>
                </p:nvCxnSpPr>
                <p:spPr>
                  <a:xfrm>
                    <a:off x="4111140" y="3390596"/>
                    <a:ext cx="0" cy="652884"/>
                  </a:xfrm>
                  <a:prstGeom prst="line">
                    <a:avLst/>
                  </a:prstGeom>
                  <a:ln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9" name="Straight Connector 68"/>
                  <p:cNvCxnSpPr/>
                  <p:nvPr/>
                </p:nvCxnSpPr>
                <p:spPr>
                  <a:xfrm flipH="1">
                    <a:off x="3304634" y="4043480"/>
                    <a:ext cx="806506" cy="384050"/>
                  </a:xfrm>
                  <a:prstGeom prst="line">
                    <a:avLst/>
                  </a:prstGeom>
                  <a:ln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70" name="Group 69"/>
                <p:cNvGrpSpPr/>
                <p:nvPr/>
              </p:nvGrpSpPr>
              <p:grpSpPr>
                <a:xfrm>
                  <a:off x="7798020" y="3697835"/>
                  <a:ext cx="599231" cy="499265"/>
                  <a:chOff x="2666999" y="3390596"/>
                  <a:chExt cx="1444141" cy="1190554"/>
                </a:xfrm>
              </p:grpSpPr>
              <p:sp>
                <p:nvSpPr>
                  <p:cNvPr id="71" name="Cube 70"/>
                  <p:cNvSpPr/>
                  <p:nvPr/>
                </p:nvSpPr>
                <p:spPr>
                  <a:xfrm>
                    <a:off x="2666999" y="3886200"/>
                    <a:ext cx="637635" cy="694950"/>
                  </a:xfrm>
                  <a:prstGeom prst="cube">
                    <a:avLst/>
                  </a:prstGeom>
                  <a:noFill/>
                  <a:ln>
                    <a:solidFill>
                      <a:srgbClr val="0070C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rgbClr val="FF0000"/>
                      </a:solidFill>
                    </a:endParaRPr>
                  </a:p>
                </p:txBody>
              </p:sp>
              <p:cxnSp>
                <p:nvCxnSpPr>
                  <p:cNvPr id="72" name="Straight Connector 71"/>
                  <p:cNvCxnSpPr/>
                  <p:nvPr/>
                </p:nvCxnSpPr>
                <p:spPr>
                  <a:xfrm flipV="1">
                    <a:off x="2832398" y="3390596"/>
                    <a:ext cx="88187" cy="495604"/>
                  </a:xfrm>
                  <a:prstGeom prst="line">
                    <a:avLst/>
                  </a:prstGeom>
                  <a:ln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3" name="Straight Connector 72"/>
                  <p:cNvCxnSpPr/>
                  <p:nvPr/>
                </p:nvCxnSpPr>
                <p:spPr>
                  <a:xfrm>
                    <a:off x="2920585" y="3390596"/>
                    <a:ext cx="1190555" cy="0"/>
                  </a:xfrm>
                  <a:prstGeom prst="line">
                    <a:avLst/>
                  </a:prstGeom>
                  <a:ln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4" name="Straight Connector 73"/>
                  <p:cNvCxnSpPr/>
                  <p:nvPr/>
                </p:nvCxnSpPr>
                <p:spPr>
                  <a:xfrm flipH="1">
                    <a:off x="3304634" y="3390596"/>
                    <a:ext cx="806506" cy="495604"/>
                  </a:xfrm>
                  <a:prstGeom prst="line">
                    <a:avLst/>
                  </a:prstGeom>
                  <a:ln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5" name="Straight Connector 74"/>
                  <p:cNvCxnSpPr/>
                  <p:nvPr/>
                </p:nvCxnSpPr>
                <p:spPr>
                  <a:xfrm>
                    <a:off x="4111140" y="3390596"/>
                    <a:ext cx="0" cy="652884"/>
                  </a:xfrm>
                  <a:prstGeom prst="line">
                    <a:avLst/>
                  </a:prstGeom>
                  <a:ln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6" name="Straight Connector 75"/>
                  <p:cNvCxnSpPr/>
                  <p:nvPr/>
                </p:nvCxnSpPr>
                <p:spPr>
                  <a:xfrm flipH="1">
                    <a:off x="3304634" y="4043480"/>
                    <a:ext cx="806506" cy="384050"/>
                  </a:xfrm>
                  <a:prstGeom prst="line">
                    <a:avLst/>
                  </a:prstGeom>
                  <a:ln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77" name="Group 76"/>
                <p:cNvGrpSpPr/>
                <p:nvPr/>
              </p:nvGrpSpPr>
              <p:grpSpPr>
                <a:xfrm>
                  <a:off x="8391099" y="3697835"/>
                  <a:ext cx="599231" cy="499265"/>
                  <a:chOff x="2666999" y="3390596"/>
                  <a:chExt cx="1444141" cy="1190554"/>
                </a:xfrm>
              </p:grpSpPr>
              <p:sp>
                <p:nvSpPr>
                  <p:cNvPr id="78" name="Cube 77"/>
                  <p:cNvSpPr/>
                  <p:nvPr/>
                </p:nvSpPr>
                <p:spPr>
                  <a:xfrm>
                    <a:off x="2666999" y="3886200"/>
                    <a:ext cx="637635" cy="694950"/>
                  </a:xfrm>
                  <a:prstGeom prst="cube">
                    <a:avLst/>
                  </a:prstGeom>
                  <a:noFill/>
                  <a:ln>
                    <a:solidFill>
                      <a:srgbClr val="0070C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rgbClr val="FF0000"/>
                      </a:solidFill>
                    </a:endParaRPr>
                  </a:p>
                </p:txBody>
              </p:sp>
              <p:cxnSp>
                <p:nvCxnSpPr>
                  <p:cNvPr id="79" name="Straight Connector 78"/>
                  <p:cNvCxnSpPr/>
                  <p:nvPr/>
                </p:nvCxnSpPr>
                <p:spPr>
                  <a:xfrm flipV="1">
                    <a:off x="2832398" y="3390596"/>
                    <a:ext cx="88187" cy="495604"/>
                  </a:xfrm>
                  <a:prstGeom prst="line">
                    <a:avLst/>
                  </a:prstGeom>
                  <a:ln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0" name="Straight Connector 79"/>
                  <p:cNvCxnSpPr/>
                  <p:nvPr/>
                </p:nvCxnSpPr>
                <p:spPr>
                  <a:xfrm>
                    <a:off x="2920585" y="3390596"/>
                    <a:ext cx="1190555" cy="0"/>
                  </a:xfrm>
                  <a:prstGeom prst="line">
                    <a:avLst/>
                  </a:prstGeom>
                  <a:ln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1" name="Straight Connector 80"/>
                  <p:cNvCxnSpPr/>
                  <p:nvPr/>
                </p:nvCxnSpPr>
                <p:spPr>
                  <a:xfrm flipH="1">
                    <a:off x="3304634" y="3390596"/>
                    <a:ext cx="806506" cy="495604"/>
                  </a:xfrm>
                  <a:prstGeom prst="line">
                    <a:avLst/>
                  </a:prstGeom>
                  <a:ln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2" name="Straight Connector 81"/>
                  <p:cNvCxnSpPr/>
                  <p:nvPr/>
                </p:nvCxnSpPr>
                <p:spPr>
                  <a:xfrm>
                    <a:off x="4111140" y="3390596"/>
                    <a:ext cx="0" cy="652884"/>
                  </a:xfrm>
                  <a:prstGeom prst="line">
                    <a:avLst/>
                  </a:prstGeom>
                  <a:ln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3" name="Straight Connector 82"/>
                  <p:cNvCxnSpPr/>
                  <p:nvPr/>
                </p:nvCxnSpPr>
                <p:spPr>
                  <a:xfrm flipH="1">
                    <a:off x="3304634" y="4043480"/>
                    <a:ext cx="806506" cy="384050"/>
                  </a:xfrm>
                  <a:prstGeom prst="line">
                    <a:avLst/>
                  </a:prstGeom>
                  <a:ln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86" name="Group 85"/>
              <p:cNvGrpSpPr/>
              <p:nvPr/>
            </p:nvGrpSpPr>
            <p:grpSpPr>
              <a:xfrm rot="16200000" flipV="1">
                <a:off x="2968867" y="2636152"/>
                <a:ext cx="287684" cy="275443"/>
                <a:chOff x="2666999" y="3390596"/>
                <a:chExt cx="1444141" cy="1190554"/>
              </a:xfrm>
            </p:grpSpPr>
            <p:sp>
              <p:nvSpPr>
                <p:cNvPr id="150" name="Cube 149"/>
                <p:cNvSpPr/>
                <p:nvPr/>
              </p:nvSpPr>
              <p:spPr>
                <a:xfrm>
                  <a:off x="2666999" y="3886200"/>
                  <a:ext cx="637635" cy="694950"/>
                </a:xfrm>
                <a:prstGeom prst="cube">
                  <a:avLst/>
                </a:prstGeom>
                <a:noFill/>
                <a:ln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rgbClr val="FF0000"/>
                    </a:solidFill>
                  </a:endParaRPr>
                </a:p>
              </p:txBody>
            </p:sp>
            <p:cxnSp>
              <p:nvCxnSpPr>
                <p:cNvPr id="151" name="Straight Connector 150"/>
                <p:cNvCxnSpPr/>
                <p:nvPr/>
              </p:nvCxnSpPr>
              <p:spPr>
                <a:xfrm flipV="1">
                  <a:off x="2832398" y="3390596"/>
                  <a:ext cx="88187" cy="495604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2" name="Straight Connector 151"/>
                <p:cNvCxnSpPr/>
                <p:nvPr/>
              </p:nvCxnSpPr>
              <p:spPr>
                <a:xfrm>
                  <a:off x="2920585" y="3390596"/>
                  <a:ext cx="1190555" cy="0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3" name="Straight Connector 152"/>
                <p:cNvCxnSpPr/>
                <p:nvPr/>
              </p:nvCxnSpPr>
              <p:spPr>
                <a:xfrm flipH="1">
                  <a:off x="3304634" y="3390596"/>
                  <a:ext cx="806506" cy="495604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4" name="Straight Connector 153"/>
                <p:cNvCxnSpPr/>
                <p:nvPr/>
              </p:nvCxnSpPr>
              <p:spPr>
                <a:xfrm>
                  <a:off x="4111140" y="3390596"/>
                  <a:ext cx="0" cy="652884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5" name="Straight Connector 154"/>
                <p:cNvCxnSpPr/>
                <p:nvPr/>
              </p:nvCxnSpPr>
              <p:spPr>
                <a:xfrm flipH="1">
                  <a:off x="3304634" y="4043480"/>
                  <a:ext cx="806506" cy="384050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87" name="Group 86"/>
              <p:cNvGrpSpPr/>
              <p:nvPr/>
            </p:nvGrpSpPr>
            <p:grpSpPr>
              <a:xfrm rot="16200000" flipV="1">
                <a:off x="2964399" y="2918497"/>
                <a:ext cx="287684" cy="275443"/>
                <a:chOff x="2666999" y="3390596"/>
                <a:chExt cx="1444141" cy="1190554"/>
              </a:xfrm>
            </p:grpSpPr>
            <p:sp>
              <p:nvSpPr>
                <p:cNvPr id="144" name="Cube 143"/>
                <p:cNvSpPr/>
                <p:nvPr/>
              </p:nvSpPr>
              <p:spPr>
                <a:xfrm>
                  <a:off x="2666999" y="3886200"/>
                  <a:ext cx="637635" cy="694950"/>
                </a:xfrm>
                <a:prstGeom prst="cube">
                  <a:avLst/>
                </a:prstGeom>
                <a:noFill/>
                <a:ln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rgbClr val="FF0000"/>
                    </a:solidFill>
                  </a:endParaRPr>
                </a:p>
              </p:txBody>
            </p:sp>
            <p:cxnSp>
              <p:nvCxnSpPr>
                <p:cNvPr id="145" name="Straight Connector 144"/>
                <p:cNvCxnSpPr/>
                <p:nvPr/>
              </p:nvCxnSpPr>
              <p:spPr>
                <a:xfrm flipV="1">
                  <a:off x="2832398" y="3390596"/>
                  <a:ext cx="88187" cy="495604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6" name="Straight Connector 145"/>
                <p:cNvCxnSpPr/>
                <p:nvPr/>
              </p:nvCxnSpPr>
              <p:spPr>
                <a:xfrm>
                  <a:off x="2920585" y="3390596"/>
                  <a:ext cx="1190555" cy="0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7" name="Straight Connector 146"/>
                <p:cNvCxnSpPr/>
                <p:nvPr/>
              </p:nvCxnSpPr>
              <p:spPr>
                <a:xfrm flipH="1">
                  <a:off x="3304634" y="3390596"/>
                  <a:ext cx="806506" cy="495604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8" name="Straight Connector 147"/>
                <p:cNvCxnSpPr/>
                <p:nvPr/>
              </p:nvCxnSpPr>
              <p:spPr>
                <a:xfrm>
                  <a:off x="4111140" y="3390596"/>
                  <a:ext cx="0" cy="652884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9" name="Straight Connector 148"/>
                <p:cNvCxnSpPr/>
                <p:nvPr/>
              </p:nvCxnSpPr>
              <p:spPr>
                <a:xfrm flipH="1">
                  <a:off x="3304634" y="4043480"/>
                  <a:ext cx="806506" cy="384050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88" name="Group 87"/>
              <p:cNvGrpSpPr/>
              <p:nvPr/>
            </p:nvGrpSpPr>
            <p:grpSpPr>
              <a:xfrm rot="16200000" flipV="1">
                <a:off x="2960288" y="3299271"/>
                <a:ext cx="287684" cy="275443"/>
                <a:chOff x="2666999" y="3390596"/>
                <a:chExt cx="1444141" cy="1190554"/>
              </a:xfrm>
            </p:grpSpPr>
            <p:sp>
              <p:nvSpPr>
                <p:cNvPr id="138" name="Cube 137"/>
                <p:cNvSpPr/>
                <p:nvPr/>
              </p:nvSpPr>
              <p:spPr>
                <a:xfrm>
                  <a:off x="2666999" y="3886200"/>
                  <a:ext cx="637635" cy="694950"/>
                </a:xfrm>
                <a:prstGeom prst="cube">
                  <a:avLst/>
                </a:prstGeom>
                <a:noFill/>
                <a:ln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rgbClr val="FF0000"/>
                    </a:solidFill>
                  </a:endParaRPr>
                </a:p>
              </p:txBody>
            </p:sp>
            <p:cxnSp>
              <p:nvCxnSpPr>
                <p:cNvPr id="139" name="Straight Connector 138"/>
                <p:cNvCxnSpPr/>
                <p:nvPr/>
              </p:nvCxnSpPr>
              <p:spPr>
                <a:xfrm flipV="1">
                  <a:off x="2832398" y="3390596"/>
                  <a:ext cx="88187" cy="495604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0" name="Straight Connector 139"/>
                <p:cNvCxnSpPr/>
                <p:nvPr/>
              </p:nvCxnSpPr>
              <p:spPr>
                <a:xfrm>
                  <a:off x="2920585" y="3390596"/>
                  <a:ext cx="1190555" cy="0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1" name="Straight Connector 140"/>
                <p:cNvCxnSpPr/>
                <p:nvPr/>
              </p:nvCxnSpPr>
              <p:spPr>
                <a:xfrm flipH="1">
                  <a:off x="3304634" y="3390596"/>
                  <a:ext cx="806506" cy="495604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2" name="Straight Connector 141"/>
                <p:cNvCxnSpPr/>
                <p:nvPr/>
              </p:nvCxnSpPr>
              <p:spPr>
                <a:xfrm>
                  <a:off x="4111140" y="3390596"/>
                  <a:ext cx="0" cy="652884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3" name="Straight Connector 142"/>
                <p:cNvCxnSpPr/>
                <p:nvPr/>
              </p:nvCxnSpPr>
              <p:spPr>
                <a:xfrm flipH="1">
                  <a:off x="3304634" y="4043480"/>
                  <a:ext cx="806506" cy="384050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89" name="Group 88"/>
              <p:cNvGrpSpPr/>
              <p:nvPr/>
            </p:nvGrpSpPr>
            <p:grpSpPr>
              <a:xfrm rot="16200000" flipV="1">
                <a:off x="2961582" y="3705910"/>
                <a:ext cx="287684" cy="275443"/>
                <a:chOff x="2666999" y="3390596"/>
                <a:chExt cx="1444141" cy="1190554"/>
              </a:xfrm>
            </p:grpSpPr>
            <p:sp>
              <p:nvSpPr>
                <p:cNvPr id="132" name="Cube 131"/>
                <p:cNvSpPr/>
                <p:nvPr/>
              </p:nvSpPr>
              <p:spPr>
                <a:xfrm>
                  <a:off x="2666999" y="3886200"/>
                  <a:ext cx="637635" cy="694950"/>
                </a:xfrm>
                <a:prstGeom prst="cube">
                  <a:avLst/>
                </a:prstGeom>
                <a:noFill/>
                <a:ln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rgbClr val="FF0000"/>
                    </a:solidFill>
                  </a:endParaRPr>
                </a:p>
              </p:txBody>
            </p:sp>
            <p:cxnSp>
              <p:nvCxnSpPr>
                <p:cNvPr id="133" name="Straight Connector 132"/>
                <p:cNvCxnSpPr/>
                <p:nvPr/>
              </p:nvCxnSpPr>
              <p:spPr>
                <a:xfrm flipV="1">
                  <a:off x="2832398" y="3390596"/>
                  <a:ext cx="88187" cy="495604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4" name="Straight Connector 133"/>
                <p:cNvCxnSpPr/>
                <p:nvPr/>
              </p:nvCxnSpPr>
              <p:spPr>
                <a:xfrm>
                  <a:off x="2920585" y="3390596"/>
                  <a:ext cx="1190555" cy="0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5" name="Straight Connector 134"/>
                <p:cNvCxnSpPr/>
                <p:nvPr/>
              </p:nvCxnSpPr>
              <p:spPr>
                <a:xfrm flipH="1">
                  <a:off x="3304634" y="3390596"/>
                  <a:ext cx="806506" cy="495604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6" name="Straight Connector 135"/>
                <p:cNvCxnSpPr/>
                <p:nvPr/>
              </p:nvCxnSpPr>
              <p:spPr>
                <a:xfrm>
                  <a:off x="4111140" y="3390596"/>
                  <a:ext cx="0" cy="652884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7" name="Straight Connector 136"/>
                <p:cNvCxnSpPr/>
                <p:nvPr/>
              </p:nvCxnSpPr>
              <p:spPr>
                <a:xfrm flipH="1">
                  <a:off x="3304634" y="4043480"/>
                  <a:ext cx="806506" cy="384050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90" name="Group 89"/>
              <p:cNvGrpSpPr/>
              <p:nvPr/>
            </p:nvGrpSpPr>
            <p:grpSpPr>
              <a:xfrm rot="16200000" flipV="1">
                <a:off x="2971492" y="4148418"/>
                <a:ext cx="287684" cy="275443"/>
                <a:chOff x="2666999" y="3390596"/>
                <a:chExt cx="1444141" cy="1190554"/>
              </a:xfrm>
            </p:grpSpPr>
            <p:sp>
              <p:nvSpPr>
                <p:cNvPr id="126" name="Cube 125"/>
                <p:cNvSpPr/>
                <p:nvPr/>
              </p:nvSpPr>
              <p:spPr>
                <a:xfrm>
                  <a:off x="2666999" y="3886200"/>
                  <a:ext cx="637635" cy="694950"/>
                </a:xfrm>
                <a:prstGeom prst="cube">
                  <a:avLst/>
                </a:prstGeom>
                <a:noFill/>
                <a:ln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rgbClr val="FF0000"/>
                    </a:solidFill>
                  </a:endParaRPr>
                </a:p>
              </p:txBody>
            </p:sp>
            <p:cxnSp>
              <p:nvCxnSpPr>
                <p:cNvPr id="127" name="Straight Connector 126"/>
                <p:cNvCxnSpPr/>
                <p:nvPr/>
              </p:nvCxnSpPr>
              <p:spPr>
                <a:xfrm flipV="1">
                  <a:off x="2832398" y="3390596"/>
                  <a:ext cx="88187" cy="495604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8" name="Straight Connector 127"/>
                <p:cNvCxnSpPr/>
                <p:nvPr/>
              </p:nvCxnSpPr>
              <p:spPr>
                <a:xfrm>
                  <a:off x="2920585" y="3390596"/>
                  <a:ext cx="1190555" cy="0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9" name="Straight Connector 128"/>
                <p:cNvCxnSpPr/>
                <p:nvPr/>
              </p:nvCxnSpPr>
              <p:spPr>
                <a:xfrm flipH="1">
                  <a:off x="3304634" y="3390596"/>
                  <a:ext cx="806506" cy="495604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0" name="Straight Connector 129"/>
                <p:cNvCxnSpPr/>
                <p:nvPr/>
              </p:nvCxnSpPr>
              <p:spPr>
                <a:xfrm>
                  <a:off x="4111140" y="3390596"/>
                  <a:ext cx="0" cy="652884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1" name="Straight Connector 130"/>
                <p:cNvCxnSpPr/>
                <p:nvPr/>
              </p:nvCxnSpPr>
              <p:spPr>
                <a:xfrm flipH="1">
                  <a:off x="3304634" y="4043480"/>
                  <a:ext cx="806506" cy="384050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91" name="Group 90"/>
              <p:cNvGrpSpPr/>
              <p:nvPr/>
            </p:nvGrpSpPr>
            <p:grpSpPr>
              <a:xfrm rot="16200000" flipV="1">
                <a:off x="2964399" y="4570581"/>
                <a:ext cx="287684" cy="275443"/>
                <a:chOff x="2666999" y="3390596"/>
                <a:chExt cx="1444141" cy="1190554"/>
              </a:xfrm>
            </p:grpSpPr>
            <p:sp>
              <p:nvSpPr>
                <p:cNvPr id="120" name="Cube 119"/>
                <p:cNvSpPr/>
                <p:nvPr/>
              </p:nvSpPr>
              <p:spPr>
                <a:xfrm>
                  <a:off x="2666999" y="3886200"/>
                  <a:ext cx="637635" cy="694950"/>
                </a:xfrm>
                <a:prstGeom prst="cube">
                  <a:avLst/>
                </a:prstGeom>
                <a:noFill/>
                <a:ln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rgbClr val="FF0000"/>
                    </a:solidFill>
                  </a:endParaRPr>
                </a:p>
              </p:txBody>
            </p:sp>
            <p:cxnSp>
              <p:nvCxnSpPr>
                <p:cNvPr id="121" name="Straight Connector 120"/>
                <p:cNvCxnSpPr/>
                <p:nvPr/>
              </p:nvCxnSpPr>
              <p:spPr>
                <a:xfrm flipV="1">
                  <a:off x="2832398" y="3390596"/>
                  <a:ext cx="88187" cy="495604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2" name="Straight Connector 121"/>
                <p:cNvCxnSpPr/>
                <p:nvPr/>
              </p:nvCxnSpPr>
              <p:spPr>
                <a:xfrm>
                  <a:off x="2920585" y="3390596"/>
                  <a:ext cx="1190555" cy="0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3" name="Straight Connector 122"/>
                <p:cNvCxnSpPr/>
                <p:nvPr/>
              </p:nvCxnSpPr>
              <p:spPr>
                <a:xfrm flipH="1">
                  <a:off x="3304634" y="3390596"/>
                  <a:ext cx="806506" cy="495604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4" name="Straight Connector 123"/>
                <p:cNvCxnSpPr/>
                <p:nvPr/>
              </p:nvCxnSpPr>
              <p:spPr>
                <a:xfrm>
                  <a:off x="4111140" y="3390596"/>
                  <a:ext cx="0" cy="652884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5" name="Straight Connector 124"/>
                <p:cNvCxnSpPr/>
                <p:nvPr/>
              </p:nvCxnSpPr>
              <p:spPr>
                <a:xfrm flipH="1">
                  <a:off x="3304634" y="4043480"/>
                  <a:ext cx="806506" cy="384050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92" name="Group 91"/>
              <p:cNvGrpSpPr/>
              <p:nvPr/>
            </p:nvGrpSpPr>
            <p:grpSpPr>
              <a:xfrm rot="16200000" flipV="1">
                <a:off x="2960288" y="4951356"/>
                <a:ext cx="287684" cy="275443"/>
                <a:chOff x="2666999" y="3390596"/>
                <a:chExt cx="1444141" cy="1190554"/>
              </a:xfrm>
            </p:grpSpPr>
            <p:sp>
              <p:nvSpPr>
                <p:cNvPr id="114" name="Cube 113"/>
                <p:cNvSpPr/>
                <p:nvPr/>
              </p:nvSpPr>
              <p:spPr>
                <a:xfrm>
                  <a:off x="2666999" y="3886200"/>
                  <a:ext cx="637635" cy="694950"/>
                </a:xfrm>
                <a:prstGeom prst="cube">
                  <a:avLst/>
                </a:prstGeom>
                <a:noFill/>
                <a:ln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rgbClr val="FF0000"/>
                    </a:solidFill>
                  </a:endParaRPr>
                </a:p>
              </p:txBody>
            </p:sp>
            <p:cxnSp>
              <p:nvCxnSpPr>
                <p:cNvPr id="115" name="Straight Connector 114"/>
                <p:cNvCxnSpPr/>
                <p:nvPr/>
              </p:nvCxnSpPr>
              <p:spPr>
                <a:xfrm flipV="1">
                  <a:off x="2832398" y="3390596"/>
                  <a:ext cx="88187" cy="495604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6" name="Straight Connector 115"/>
                <p:cNvCxnSpPr/>
                <p:nvPr/>
              </p:nvCxnSpPr>
              <p:spPr>
                <a:xfrm>
                  <a:off x="2920585" y="3390596"/>
                  <a:ext cx="1190555" cy="0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7" name="Straight Connector 116"/>
                <p:cNvCxnSpPr/>
                <p:nvPr/>
              </p:nvCxnSpPr>
              <p:spPr>
                <a:xfrm flipH="1">
                  <a:off x="3304634" y="3390596"/>
                  <a:ext cx="806506" cy="495604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8" name="Straight Connector 117"/>
                <p:cNvCxnSpPr/>
                <p:nvPr/>
              </p:nvCxnSpPr>
              <p:spPr>
                <a:xfrm>
                  <a:off x="4111140" y="3390596"/>
                  <a:ext cx="0" cy="652884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9" name="Straight Connector 118"/>
                <p:cNvCxnSpPr/>
                <p:nvPr/>
              </p:nvCxnSpPr>
              <p:spPr>
                <a:xfrm flipH="1">
                  <a:off x="3304634" y="4043480"/>
                  <a:ext cx="806506" cy="384050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93" name="Group 92"/>
              <p:cNvGrpSpPr/>
              <p:nvPr/>
            </p:nvGrpSpPr>
            <p:grpSpPr>
              <a:xfrm rot="16200000" flipV="1">
                <a:off x="2961582" y="5357994"/>
                <a:ext cx="287684" cy="275443"/>
                <a:chOff x="2666999" y="3390596"/>
                <a:chExt cx="1444141" cy="1190554"/>
              </a:xfrm>
            </p:grpSpPr>
            <p:sp>
              <p:nvSpPr>
                <p:cNvPr id="108" name="Cube 107"/>
                <p:cNvSpPr/>
                <p:nvPr/>
              </p:nvSpPr>
              <p:spPr>
                <a:xfrm>
                  <a:off x="2666999" y="3886200"/>
                  <a:ext cx="637635" cy="694950"/>
                </a:xfrm>
                <a:prstGeom prst="cube">
                  <a:avLst/>
                </a:prstGeom>
                <a:noFill/>
                <a:ln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rgbClr val="FF0000"/>
                    </a:solidFill>
                  </a:endParaRPr>
                </a:p>
              </p:txBody>
            </p:sp>
            <p:cxnSp>
              <p:nvCxnSpPr>
                <p:cNvPr id="109" name="Straight Connector 108"/>
                <p:cNvCxnSpPr/>
                <p:nvPr/>
              </p:nvCxnSpPr>
              <p:spPr>
                <a:xfrm flipV="1">
                  <a:off x="2832398" y="3390596"/>
                  <a:ext cx="88187" cy="495604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0" name="Straight Connector 109"/>
                <p:cNvCxnSpPr/>
                <p:nvPr/>
              </p:nvCxnSpPr>
              <p:spPr>
                <a:xfrm>
                  <a:off x="2920585" y="3390596"/>
                  <a:ext cx="1190555" cy="0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1" name="Straight Connector 110"/>
                <p:cNvCxnSpPr/>
                <p:nvPr/>
              </p:nvCxnSpPr>
              <p:spPr>
                <a:xfrm flipH="1">
                  <a:off x="3304634" y="3390596"/>
                  <a:ext cx="806506" cy="495604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2" name="Straight Connector 111"/>
                <p:cNvCxnSpPr/>
                <p:nvPr/>
              </p:nvCxnSpPr>
              <p:spPr>
                <a:xfrm>
                  <a:off x="4111140" y="3390596"/>
                  <a:ext cx="0" cy="652884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3" name="Straight Connector 112"/>
                <p:cNvCxnSpPr/>
                <p:nvPr/>
              </p:nvCxnSpPr>
              <p:spPr>
                <a:xfrm flipH="1">
                  <a:off x="3304634" y="4043480"/>
                  <a:ext cx="806506" cy="384050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94" name="Group 93"/>
              <p:cNvGrpSpPr/>
              <p:nvPr/>
            </p:nvGrpSpPr>
            <p:grpSpPr>
              <a:xfrm rot="16200000" flipV="1">
                <a:off x="2971492" y="5800502"/>
                <a:ext cx="287684" cy="275443"/>
                <a:chOff x="2666999" y="3390596"/>
                <a:chExt cx="1444141" cy="1190554"/>
              </a:xfrm>
            </p:grpSpPr>
            <p:sp>
              <p:nvSpPr>
                <p:cNvPr id="102" name="Cube 101"/>
                <p:cNvSpPr/>
                <p:nvPr/>
              </p:nvSpPr>
              <p:spPr>
                <a:xfrm>
                  <a:off x="2666999" y="3886200"/>
                  <a:ext cx="637635" cy="694950"/>
                </a:xfrm>
                <a:prstGeom prst="cube">
                  <a:avLst/>
                </a:prstGeom>
                <a:noFill/>
                <a:ln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rgbClr val="FF0000"/>
                    </a:solidFill>
                  </a:endParaRPr>
                </a:p>
              </p:txBody>
            </p:sp>
            <p:cxnSp>
              <p:nvCxnSpPr>
                <p:cNvPr id="103" name="Straight Connector 102"/>
                <p:cNvCxnSpPr/>
                <p:nvPr/>
              </p:nvCxnSpPr>
              <p:spPr>
                <a:xfrm flipV="1">
                  <a:off x="2832398" y="3390596"/>
                  <a:ext cx="88187" cy="495604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4" name="Straight Connector 103"/>
                <p:cNvCxnSpPr/>
                <p:nvPr/>
              </p:nvCxnSpPr>
              <p:spPr>
                <a:xfrm>
                  <a:off x="2920585" y="3390596"/>
                  <a:ext cx="1190555" cy="0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5" name="Straight Connector 104"/>
                <p:cNvCxnSpPr/>
                <p:nvPr/>
              </p:nvCxnSpPr>
              <p:spPr>
                <a:xfrm flipH="1">
                  <a:off x="3304634" y="3390596"/>
                  <a:ext cx="806506" cy="495604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6" name="Straight Connector 105"/>
                <p:cNvCxnSpPr/>
                <p:nvPr/>
              </p:nvCxnSpPr>
              <p:spPr>
                <a:xfrm>
                  <a:off x="4111140" y="3390596"/>
                  <a:ext cx="0" cy="652884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7" name="Straight Connector 106"/>
                <p:cNvCxnSpPr/>
                <p:nvPr/>
              </p:nvCxnSpPr>
              <p:spPr>
                <a:xfrm flipH="1">
                  <a:off x="3304634" y="4043480"/>
                  <a:ext cx="806506" cy="384050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95" name="Group 94"/>
              <p:cNvGrpSpPr/>
              <p:nvPr/>
            </p:nvGrpSpPr>
            <p:grpSpPr>
              <a:xfrm rot="16200000" flipV="1">
                <a:off x="2971492" y="6085233"/>
                <a:ext cx="287684" cy="275443"/>
                <a:chOff x="2666999" y="3390596"/>
                <a:chExt cx="1444141" cy="1190554"/>
              </a:xfrm>
            </p:grpSpPr>
            <p:sp>
              <p:nvSpPr>
                <p:cNvPr id="96" name="Cube 95"/>
                <p:cNvSpPr/>
                <p:nvPr/>
              </p:nvSpPr>
              <p:spPr>
                <a:xfrm>
                  <a:off x="2666999" y="3886200"/>
                  <a:ext cx="637635" cy="694950"/>
                </a:xfrm>
                <a:prstGeom prst="cube">
                  <a:avLst/>
                </a:prstGeom>
                <a:noFill/>
                <a:ln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rgbClr val="FF0000"/>
                    </a:solidFill>
                  </a:endParaRPr>
                </a:p>
              </p:txBody>
            </p:sp>
            <p:cxnSp>
              <p:nvCxnSpPr>
                <p:cNvPr id="97" name="Straight Connector 96"/>
                <p:cNvCxnSpPr/>
                <p:nvPr/>
              </p:nvCxnSpPr>
              <p:spPr>
                <a:xfrm flipV="1">
                  <a:off x="2832398" y="3390596"/>
                  <a:ext cx="88187" cy="495604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8" name="Straight Connector 97"/>
                <p:cNvCxnSpPr/>
                <p:nvPr/>
              </p:nvCxnSpPr>
              <p:spPr>
                <a:xfrm>
                  <a:off x="2920585" y="3390596"/>
                  <a:ext cx="1190555" cy="0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9" name="Straight Connector 98"/>
                <p:cNvCxnSpPr/>
                <p:nvPr/>
              </p:nvCxnSpPr>
              <p:spPr>
                <a:xfrm flipH="1">
                  <a:off x="3304634" y="3390596"/>
                  <a:ext cx="806506" cy="495604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0" name="Straight Connector 99"/>
                <p:cNvCxnSpPr/>
                <p:nvPr/>
              </p:nvCxnSpPr>
              <p:spPr>
                <a:xfrm>
                  <a:off x="4111140" y="3390596"/>
                  <a:ext cx="0" cy="652884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1" name="Straight Connector 100"/>
                <p:cNvCxnSpPr/>
                <p:nvPr/>
              </p:nvCxnSpPr>
              <p:spPr>
                <a:xfrm flipH="1">
                  <a:off x="3304634" y="4043480"/>
                  <a:ext cx="806506" cy="384050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0" name="Group 9"/>
            <p:cNvGrpSpPr/>
            <p:nvPr/>
          </p:nvGrpSpPr>
          <p:grpSpPr>
            <a:xfrm>
              <a:off x="214519" y="3439725"/>
              <a:ext cx="1546952" cy="2933367"/>
              <a:chOff x="214519" y="3439725"/>
              <a:chExt cx="1546952" cy="2933367"/>
            </a:xfrm>
          </p:grpSpPr>
          <p:sp>
            <p:nvSpPr>
              <p:cNvPr id="214" name="TextBox 213"/>
              <p:cNvSpPr txBox="1"/>
              <p:nvPr/>
            </p:nvSpPr>
            <p:spPr>
              <a:xfrm>
                <a:off x="214519" y="4108628"/>
                <a:ext cx="1048107" cy="369332"/>
              </a:xfrm>
              <a:prstGeom prst="rect">
                <a:avLst/>
              </a:prstGeom>
              <a:noFill/>
              <a:ln>
                <a:solidFill>
                  <a:srgbClr val="0070C0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dirty="0">
                    <a:solidFill>
                      <a:prstClr val="black"/>
                    </a:solidFill>
                  </a:rPr>
                  <a:t>5 x 5 feet</a:t>
                </a:r>
              </a:p>
            </p:txBody>
          </p:sp>
          <p:cxnSp>
            <p:nvCxnSpPr>
              <p:cNvPr id="216" name="Straight Connector 215"/>
              <p:cNvCxnSpPr/>
              <p:nvPr/>
            </p:nvCxnSpPr>
            <p:spPr>
              <a:xfrm flipH="1">
                <a:off x="570925" y="3439725"/>
                <a:ext cx="1190546" cy="0"/>
              </a:xfrm>
              <a:prstGeom prst="line">
                <a:avLst/>
              </a:prstGeom>
              <a:ln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7" name="Straight Connector 216"/>
              <p:cNvCxnSpPr/>
              <p:nvPr/>
            </p:nvCxnSpPr>
            <p:spPr>
              <a:xfrm flipH="1" flipV="1">
                <a:off x="456318" y="6362234"/>
                <a:ext cx="1279198" cy="10858"/>
              </a:xfrm>
              <a:prstGeom prst="line">
                <a:avLst/>
              </a:prstGeom>
              <a:ln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9" name="Straight Arrow Connector 218"/>
              <p:cNvCxnSpPr/>
              <p:nvPr/>
            </p:nvCxnSpPr>
            <p:spPr>
              <a:xfrm flipH="1" flipV="1">
                <a:off x="607559" y="3479730"/>
                <a:ext cx="1" cy="629992"/>
              </a:xfrm>
              <a:prstGeom prst="straightConnector1">
                <a:avLst/>
              </a:prstGeom>
              <a:ln>
                <a:solidFill>
                  <a:srgbClr val="0070C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1" name="Straight Arrow Connector 220"/>
              <p:cNvCxnSpPr/>
              <p:nvPr/>
            </p:nvCxnSpPr>
            <p:spPr>
              <a:xfrm>
                <a:off x="456317" y="4445122"/>
                <a:ext cx="0" cy="1867687"/>
              </a:xfrm>
              <a:prstGeom prst="straightConnector1">
                <a:avLst/>
              </a:prstGeom>
              <a:ln>
                <a:solidFill>
                  <a:srgbClr val="0070C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5" name="Group 14"/>
          <p:cNvGrpSpPr/>
          <p:nvPr/>
        </p:nvGrpSpPr>
        <p:grpSpPr>
          <a:xfrm>
            <a:off x="4417091" y="3662666"/>
            <a:ext cx="1420976" cy="1072197"/>
            <a:chOff x="2907704" y="3763636"/>
            <a:chExt cx="1420976" cy="1072197"/>
          </a:xfrm>
        </p:grpSpPr>
        <p:grpSp>
          <p:nvGrpSpPr>
            <p:cNvPr id="157" name="Group 156"/>
            <p:cNvGrpSpPr/>
            <p:nvPr/>
          </p:nvGrpSpPr>
          <p:grpSpPr>
            <a:xfrm>
              <a:off x="2907704" y="3763636"/>
              <a:ext cx="572455" cy="857308"/>
              <a:chOff x="2907704" y="3763636"/>
              <a:chExt cx="572455" cy="857308"/>
            </a:xfrm>
          </p:grpSpPr>
          <p:grpSp>
            <p:nvGrpSpPr>
              <p:cNvPr id="8" name="Group 7"/>
              <p:cNvGrpSpPr/>
              <p:nvPr/>
            </p:nvGrpSpPr>
            <p:grpSpPr>
              <a:xfrm>
                <a:off x="2907704" y="3908642"/>
                <a:ext cx="572455" cy="712302"/>
                <a:chOff x="5173558" y="3763281"/>
                <a:chExt cx="763273" cy="712302"/>
              </a:xfrm>
            </p:grpSpPr>
            <p:cxnSp>
              <p:nvCxnSpPr>
                <p:cNvPr id="225" name="Straight Connector 224"/>
                <p:cNvCxnSpPr/>
                <p:nvPr/>
              </p:nvCxnSpPr>
              <p:spPr>
                <a:xfrm flipV="1">
                  <a:off x="5173558" y="4301525"/>
                  <a:ext cx="229146" cy="174058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7" name="Straight Connector 226"/>
                <p:cNvCxnSpPr/>
                <p:nvPr/>
              </p:nvCxnSpPr>
              <p:spPr>
                <a:xfrm flipV="1">
                  <a:off x="5402704" y="3932193"/>
                  <a:ext cx="0" cy="369332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9" name="Straight Connector 228"/>
                <p:cNvCxnSpPr/>
                <p:nvPr/>
              </p:nvCxnSpPr>
              <p:spPr>
                <a:xfrm flipV="1">
                  <a:off x="5413462" y="3768340"/>
                  <a:ext cx="309246" cy="164240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1" name="Straight Connector 230"/>
                <p:cNvCxnSpPr/>
                <p:nvPr/>
              </p:nvCxnSpPr>
              <p:spPr>
                <a:xfrm>
                  <a:off x="5711950" y="3763281"/>
                  <a:ext cx="0" cy="413310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2" name="Straight Connector 231"/>
                <p:cNvCxnSpPr/>
                <p:nvPr/>
              </p:nvCxnSpPr>
              <p:spPr>
                <a:xfrm flipV="1">
                  <a:off x="5707685" y="4003956"/>
                  <a:ext cx="229146" cy="174058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234" name="Straight Connector 233"/>
              <p:cNvCxnSpPr/>
              <p:nvPr/>
            </p:nvCxnSpPr>
            <p:spPr>
              <a:xfrm flipV="1">
                <a:off x="2921385" y="3763636"/>
                <a:ext cx="472844" cy="368437"/>
              </a:xfrm>
              <a:prstGeom prst="line">
                <a:avLst/>
              </a:prstGeom>
              <a:ln>
                <a:solidFill>
                  <a:srgbClr val="0070C0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36" name="TextBox 235"/>
            <p:cNvSpPr txBox="1"/>
            <p:nvPr/>
          </p:nvSpPr>
          <p:spPr>
            <a:xfrm>
              <a:off x="3154961" y="4374168"/>
              <a:ext cx="117371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prstClr val="black"/>
                  </a:solidFill>
                </a:rPr>
                <a:t>20nS wide RF</a:t>
              </a:r>
            </a:p>
            <a:p>
              <a:r>
                <a:rPr lang="en-US" sz="1200" dirty="0">
                  <a:solidFill>
                    <a:prstClr val="black"/>
                  </a:solidFill>
                </a:rPr>
                <a:t>Pulse @ 10 GHz</a:t>
              </a:r>
            </a:p>
          </p:txBody>
        </p:sp>
      </p:grpSp>
      <p:sp>
        <p:nvSpPr>
          <p:cNvPr id="238" name="TextBox 237"/>
          <p:cNvSpPr txBox="1"/>
          <p:nvPr/>
        </p:nvSpPr>
        <p:spPr>
          <a:xfrm>
            <a:off x="1972552" y="2870503"/>
            <a:ext cx="10812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prstClr val="black"/>
                </a:solidFill>
              </a:rPr>
              <a:t>Antenna </a:t>
            </a:r>
            <a:r>
              <a:rPr lang="en-US" sz="1200" dirty="0">
                <a:solidFill>
                  <a:prstClr val="black"/>
                </a:solidFill>
              </a:rPr>
              <a:t>Array</a:t>
            </a:r>
          </a:p>
        </p:txBody>
      </p:sp>
      <p:grpSp>
        <p:nvGrpSpPr>
          <p:cNvPr id="85" name="Group 84"/>
          <p:cNvGrpSpPr/>
          <p:nvPr/>
        </p:nvGrpSpPr>
        <p:grpSpPr>
          <a:xfrm>
            <a:off x="5838067" y="3496866"/>
            <a:ext cx="2537490" cy="1641092"/>
            <a:chOff x="4328680" y="3597837"/>
            <a:chExt cx="2537490" cy="1641092"/>
          </a:xfrm>
        </p:grpSpPr>
        <p:sp>
          <p:nvSpPr>
            <p:cNvPr id="4" name="TextBox 3"/>
            <p:cNvSpPr txBox="1"/>
            <p:nvPr/>
          </p:nvSpPr>
          <p:spPr>
            <a:xfrm>
              <a:off x="4328680" y="4038600"/>
              <a:ext cx="2537490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prstClr val="black"/>
                  </a:solidFill>
                </a:rPr>
                <a:t>Beams are formed</a:t>
              </a:r>
            </a:p>
            <a:p>
              <a:r>
                <a:rPr lang="en-US" dirty="0">
                  <a:solidFill>
                    <a:prstClr val="black"/>
                  </a:solidFill>
                </a:rPr>
                <a:t>Digitally with Fourier</a:t>
              </a:r>
            </a:p>
            <a:p>
              <a:r>
                <a:rPr lang="en-US" dirty="0">
                  <a:solidFill>
                    <a:prstClr val="black"/>
                  </a:solidFill>
                </a:rPr>
                <a:t>Transform, 16 in Azimuth</a:t>
              </a:r>
            </a:p>
            <a:p>
              <a:r>
                <a:rPr lang="en-US" dirty="0">
                  <a:solidFill>
                    <a:prstClr val="black"/>
                  </a:solidFill>
                </a:rPr>
                <a:t>And 16 in Elevation</a:t>
              </a:r>
            </a:p>
          </p:txBody>
        </p:sp>
        <p:cxnSp>
          <p:nvCxnSpPr>
            <p:cNvPr id="7" name="Straight Connector 6"/>
            <p:cNvCxnSpPr/>
            <p:nvPr/>
          </p:nvCxnSpPr>
          <p:spPr>
            <a:xfrm flipH="1" flipV="1">
              <a:off x="5056109" y="3597837"/>
              <a:ext cx="272381" cy="510791"/>
            </a:xfrm>
            <a:prstGeom prst="line">
              <a:avLst/>
            </a:prstGeom>
            <a:ln>
              <a:solidFill>
                <a:srgbClr val="0070C0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TextBox 10"/>
          <p:cNvSpPr txBox="1"/>
          <p:nvPr/>
        </p:nvSpPr>
        <p:spPr>
          <a:xfrm>
            <a:off x="8481568" y="2720170"/>
            <a:ext cx="1365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prstClr val="black"/>
                </a:solidFill>
              </a:rPr>
              <a:t>PC Display</a:t>
            </a:r>
          </a:p>
        </p:txBody>
      </p:sp>
      <p:sp>
        <p:nvSpPr>
          <p:cNvPr id="237" name="TextBox 236"/>
          <p:cNvSpPr txBox="1"/>
          <p:nvPr/>
        </p:nvSpPr>
        <p:spPr>
          <a:xfrm>
            <a:off x="8322276" y="4982796"/>
            <a:ext cx="9360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prstClr val="black"/>
                </a:solidFill>
              </a:rPr>
              <a:t>VGA Connection</a:t>
            </a:r>
          </a:p>
        </p:txBody>
      </p:sp>
      <p:sp>
        <p:nvSpPr>
          <p:cNvPr id="267" name="TextBox 266"/>
          <p:cNvSpPr txBox="1"/>
          <p:nvPr/>
        </p:nvSpPr>
        <p:spPr>
          <a:xfrm>
            <a:off x="9319302" y="4687545"/>
            <a:ext cx="12295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prstClr val="black"/>
                </a:solidFill>
              </a:rPr>
              <a:t>16 - Azimuth</a:t>
            </a:r>
          </a:p>
          <a:p>
            <a:r>
              <a:rPr lang="en-US" sz="1400" dirty="0">
                <a:solidFill>
                  <a:prstClr val="black"/>
                </a:solidFill>
              </a:rPr>
              <a:t>16 - Elevation</a:t>
            </a:r>
          </a:p>
        </p:txBody>
      </p:sp>
      <p:grpSp>
        <p:nvGrpSpPr>
          <p:cNvPr id="403" name="Group 402"/>
          <p:cNvGrpSpPr/>
          <p:nvPr/>
        </p:nvGrpSpPr>
        <p:grpSpPr>
          <a:xfrm>
            <a:off x="8095706" y="3096223"/>
            <a:ext cx="1812902" cy="2428089"/>
            <a:chOff x="8847073" y="3539074"/>
            <a:chExt cx="2417202" cy="2428089"/>
          </a:xfrm>
        </p:grpSpPr>
        <p:cxnSp>
          <p:nvCxnSpPr>
            <p:cNvPr id="158" name="Elbow Connector 157"/>
            <p:cNvCxnSpPr/>
            <p:nvPr/>
          </p:nvCxnSpPr>
          <p:spPr>
            <a:xfrm rot="5400000">
              <a:off x="9494749" y="4990224"/>
              <a:ext cx="954310" cy="815547"/>
            </a:xfrm>
            <a:prstGeom prst="bentConnector3">
              <a:avLst>
                <a:gd name="adj1" fmla="val 99204"/>
              </a:avLst>
            </a:prstGeom>
            <a:ln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228" name="Elbow Connector 227"/>
            <p:cNvCxnSpPr/>
            <p:nvPr/>
          </p:nvCxnSpPr>
          <p:spPr>
            <a:xfrm rot="5400000">
              <a:off x="9498172" y="4986801"/>
              <a:ext cx="1046320" cy="914404"/>
            </a:xfrm>
            <a:prstGeom prst="bentConnector3">
              <a:avLst>
                <a:gd name="adj1" fmla="val 99601"/>
              </a:avLst>
            </a:prstGeom>
            <a:ln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235" name="Straight Connector 234"/>
            <p:cNvCxnSpPr/>
            <p:nvPr/>
          </p:nvCxnSpPr>
          <p:spPr>
            <a:xfrm flipH="1">
              <a:off x="8847073" y="5873685"/>
              <a:ext cx="729413" cy="0"/>
            </a:xfrm>
            <a:prstGeom prst="line">
              <a:avLst/>
            </a:prstGeom>
            <a:ln>
              <a:prstDash val="sysDash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39" name="Straight Connector 238"/>
            <p:cNvCxnSpPr/>
            <p:nvPr/>
          </p:nvCxnSpPr>
          <p:spPr>
            <a:xfrm flipH="1">
              <a:off x="8847073" y="5967163"/>
              <a:ext cx="729413" cy="0"/>
            </a:xfrm>
            <a:prstGeom prst="line">
              <a:avLst/>
            </a:prstGeom>
            <a:ln>
              <a:prstDash val="sysDash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grpSp>
          <p:nvGrpSpPr>
            <p:cNvPr id="402" name="Group 401"/>
            <p:cNvGrpSpPr/>
            <p:nvPr/>
          </p:nvGrpSpPr>
          <p:grpSpPr>
            <a:xfrm>
              <a:off x="9317052" y="3539074"/>
              <a:ext cx="1947223" cy="1381767"/>
              <a:chOff x="9317052" y="3539074"/>
              <a:chExt cx="1947223" cy="1381767"/>
            </a:xfrm>
          </p:grpSpPr>
          <p:sp>
            <p:nvSpPr>
              <p:cNvPr id="401" name="Rectangle 400"/>
              <p:cNvSpPr/>
              <p:nvPr/>
            </p:nvSpPr>
            <p:spPr>
              <a:xfrm>
                <a:off x="9317052" y="3539074"/>
                <a:ext cx="1871648" cy="1375825"/>
              </a:xfrm>
              <a:prstGeom prst="rect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black"/>
                  </a:solidFill>
                </a:endParaRPr>
              </a:p>
            </p:txBody>
          </p:sp>
          <p:grpSp>
            <p:nvGrpSpPr>
              <p:cNvPr id="366" name="Group 365"/>
              <p:cNvGrpSpPr/>
              <p:nvPr/>
            </p:nvGrpSpPr>
            <p:grpSpPr>
              <a:xfrm>
                <a:off x="9377669" y="3539074"/>
                <a:ext cx="1886606" cy="1381767"/>
                <a:chOff x="4104202" y="1873960"/>
                <a:chExt cx="3655413" cy="3655413"/>
              </a:xfrm>
            </p:grpSpPr>
            <p:grpSp>
              <p:nvGrpSpPr>
                <p:cNvPr id="367" name="Group 366"/>
                <p:cNvGrpSpPr/>
                <p:nvPr/>
              </p:nvGrpSpPr>
              <p:grpSpPr>
                <a:xfrm>
                  <a:off x="4104202" y="2125360"/>
                  <a:ext cx="3655413" cy="3030532"/>
                  <a:chOff x="4104202" y="2125360"/>
                  <a:chExt cx="2700306" cy="3030532"/>
                </a:xfrm>
              </p:grpSpPr>
              <p:sp>
                <p:nvSpPr>
                  <p:cNvPr id="385" name="Oval 384"/>
                  <p:cNvSpPr/>
                  <p:nvPr/>
                </p:nvSpPr>
                <p:spPr>
                  <a:xfrm rot="5400000">
                    <a:off x="5334464" y="1114212"/>
                    <a:ext cx="192025" cy="2598371"/>
                  </a:xfrm>
                  <a:prstGeom prst="ellipse">
                    <a:avLst/>
                  </a:prstGeom>
                  <a:solidFill>
                    <a:srgbClr val="FF0000">
                      <a:alpha val="42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86" name="Oval 385"/>
                  <p:cNvSpPr/>
                  <p:nvPr/>
                </p:nvSpPr>
                <p:spPr>
                  <a:xfrm rot="5400000">
                    <a:off x="5307376" y="1312804"/>
                    <a:ext cx="192025" cy="2598371"/>
                  </a:xfrm>
                  <a:prstGeom prst="ellipse">
                    <a:avLst/>
                  </a:prstGeom>
                  <a:solidFill>
                    <a:srgbClr val="FF0000">
                      <a:alpha val="42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87" name="Oval 386"/>
                  <p:cNvSpPr/>
                  <p:nvPr/>
                </p:nvSpPr>
                <p:spPr>
                  <a:xfrm rot="5400000">
                    <a:off x="5318448" y="1884303"/>
                    <a:ext cx="192025" cy="2598371"/>
                  </a:xfrm>
                  <a:prstGeom prst="ellipse">
                    <a:avLst/>
                  </a:prstGeom>
                  <a:solidFill>
                    <a:srgbClr val="FF0000">
                      <a:alpha val="42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rgbClr val="FF0000"/>
                      </a:solidFill>
                    </a:endParaRPr>
                  </a:p>
                </p:txBody>
              </p:sp>
              <p:sp>
                <p:nvSpPr>
                  <p:cNvPr id="388" name="Oval 387"/>
                  <p:cNvSpPr/>
                  <p:nvPr/>
                </p:nvSpPr>
                <p:spPr>
                  <a:xfrm rot="5400000">
                    <a:off x="5307375" y="922187"/>
                    <a:ext cx="192025" cy="2598371"/>
                  </a:xfrm>
                  <a:prstGeom prst="ellipse">
                    <a:avLst/>
                  </a:prstGeom>
                  <a:solidFill>
                    <a:srgbClr val="FF0000">
                      <a:alpha val="42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rgbClr val="FF0000"/>
                      </a:solidFill>
                    </a:endParaRPr>
                  </a:p>
                </p:txBody>
              </p:sp>
              <p:sp>
                <p:nvSpPr>
                  <p:cNvPr id="389" name="Oval 388"/>
                  <p:cNvSpPr/>
                  <p:nvPr/>
                </p:nvSpPr>
                <p:spPr>
                  <a:xfrm rot="5400000">
                    <a:off x="5361552" y="1501924"/>
                    <a:ext cx="192025" cy="2598371"/>
                  </a:xfrm>
                  <a:prstGeom prst="ellipse">
                    <a:avLst/>
                  </a:prstGeom>
                  <a:solidFill>
                    <a:srgbClr val="FF0000">
                      <a:alpha val="42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90" name="Oval 389"/>
                  <p:cNvSpPr/>
                  <p:nvPr/>
                </p:nvSpPr>
                <p:spPr>
                  <a:xfrm rot="5400000">
                    <a:off x="5334464" y="1686868"/>
                    <a:ext cx="192025" cy="2598371"/>
                  </a:xfrm>
                  <a:prstGeom prst="ellipse">
                    <a:avLst/>
                  </a:prstGeom>
                  <a:solidFill>
                    <a:srgbClr val="FF0000">
                      <a:alpha val="42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91" name="Oval 390"/>
                  <p:cNvSpPr/>
                  <p:nvPr/>
                </p:nvSpPr>
                <p:spPr>
                  <a:xfrm rot="5400000">
                    <a:off x="5314313" y="2072207"/>
                    <a:ext cx="192025" cy="2598371"/>
                  </a:xfrm>
                  <a:prstGeom prst="ellipse">
                    <a:avLst/>
                  </a:prstGeom>
                  <a:solidFill>
                    <a:srgbClr val="FF0000">
                      <a:alpha val="42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rgbClr val="FF0000"/>
                      </a:solidFill>
                    </a:endParaRPr>
                  </a:p>
                </p:txBody>
              </p:sp>
              <p:sp>
                <p:nvSpPr>
                  <p:cNvPr id="392" name="Oval 391"/>
                  <p:cNvSpPr/>
                  <p:nvPr/>
                </p:nvSpPr>
                <p:spPr>
                  <a:xfrm rot="5400000">
                    <a:off x="5330233" y="2250584"/>
                    <a:ext cx="192025" cy="2598371"/>
                  </a:xfrm>
                  <a:prstGeom prst="ellipse">
                    <a:avLst/>
                  </a:prstGeom>
                  <a:solidFill>
                    <a:srgbClr val="FF0000">
                      <a:alpha val="42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rgbClr val="FF0000"/>
                      </a:solidFill>
                    </a:endParaRPr>
                  </a:p>
                </p:txBody>
              </p:sp>
              <p:sp>
                <p:nvSpPr>
                  <p:cNvPr id="393" name="Oval 392"/>
                  <p:cNvSpPr/>
                  <p:nvPr/>
                </p:nvSpPr>
                <p:spPr>
                  <a:xfrm rot="5400000">
                    <a:off x="5382222" y="2624322"/>
                    <a:ext cx="192025" cy="2598371"/>
                  </a:xfrm>
                  <a:prstGeom prst="ellipse">
                    <a:avLst/>
                  </a:prstGeom>
                  <a:solidFill>
                    <a:srgbClr val="FF0000">
                      <a:alpha val="42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94" name="Oval 393"/>
                  <p:cNvSpPr/>
                  <p:nvPr/>
                </p:nvSpPr>
                <p:spPr>
                  <a:xfrm rot="5400000">
                    <a:off x="5355134" y="2822914"/>
                    <a:ext cx="192025" cy="2598371"/>
                  </a:xfrm>
                  <a:prstGeom prst="ellipse">
                    <a:avLst/>
                  </a:prstGeom>
                  <a:solidFill>
                    <a:srgbClr val="FF0000">
                      <a:alpha val="42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95" name="Oval 394"/>
                  <p:cNvSpPr/>
                  <p:nvPr/>
                </p:nvSpPr>
                <p:spPr>
                  <a:xfrm rot="5400000">
                    <a:off x="5366206" y="3380765"/>
                    <a:ext cx="192025" cy="2598371"/>
                  </a:xfrm>
                  <a:prstGeom prst="ellipse">
                    <a:avLst/>
                  </a:prstGeom>
                  <a:solidFill>
                    <a:srgbClr val="FF0000">
                      <a:alpha val="42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rgbClr val="FF0000"/>
                      </a:solidFill>
                    </a:endParaRPr>
                  </a:p>
                </p:txBody>
              </p:sp>
              <p:sp>
                <p:nvSpPr>
                  <p:cNvPr id="396" name="Oval 395"/>
                  <p:cNvSpPr/>
                  <p:nvPr/>
                </p:nvSpPr>
                <p:spPr>
                  <a:xfrm rot="5400000">
                    <a:off x="5355133" y="2432297"/>
                    <a:ext cx="192025" cy="2598371"/>
                  </a:xfrm>
                  <a:prstGeom prst="ellipse">
                    <a:avLst/>
                  </a:prstGeom>
                  <a:solidFill>
                    <a:srgbClr val="FF0000">
                      <a:alpha val="42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rgbClr val="FF0000"/>
                      </a:solidFill>
                    </a:endParaRPr>
                  </a:p>
                </p:txBody>
              </p:sp>
              <p:sp>
                <p:nvSpPr>
                  <p:cNvPr id="397" name="Oval 396"/>
                  <p:cNvSpPr/>
                  <p:nvPr/>
                </p:nvSpPr>
                <p:spPr>
                  <a:xfrm rot="5400000">
                    <a:off x="5409310" y="3012034"/>
                    <a:ext cx="192025" cy="2598371"/>
                  </a:xfrm>
                  <a:prstGeom prst="ellipse">
                    <a:avLst/>
                  </a:prstGeom>
                  <a:solidFill>
                    <a:srgbClr val="FF0000">
                      <a:alpha val="42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98" name="Oval 397"/>
                  <p:cNvSpPr/>
                  <p:nvPr/>
                </p:nvSpPr>
                <p:spPr>
                  <a:xfrm rot="5400000">
                    <a:off x="5382222" y="3196978"/>
                    <a:ext cx="192025" cy="2598371"/>
                  </a:xfrm>
                  <a:prstGeom prst="ellipse">
                    <a:avLst/>
                  </a:prstGeom>
                  <a:solidFill>
                    <a:srgbClr val="FF0000">
                      <a:alpha val="42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99" name="Oval 398"/>
                  <p:cNvSpPr/>
                  <p:nvPr/>
                </p:nvSpPr>
                <p:spPr>
                  <a:xfrm rot="5400000">
                    <a:off x="5362071" y="3568669"/>
                    <a:ext cx="192025" cy="2598371"/>
                  </a:xfrm>
                  <a:prstGeom prst="ellipse">
                    <a:avLst/>
                  </a:prstGeom>
                  <a:solidFill>
                    <a:srgbClr val="FF0000">
                      <a:alpha val="42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rgbClr val="FF0000"/>
                      </a:solidFill>
                    </a:endParaRPr>
                  </a:p>
                </p:txBody>
              </p:sp>
              <p:sp>
                <p:nvSpPr>
                  <p:cNvPr id="400" name="Oval 399"/>
                  <p:cNvSpPr/>
                  <p:nvPr/>
                </p:nvSpPr>
                <p:spPr>
                  <a:xfrm rot="5400000">
                    <a:off x="5377991" y="3760694"/>
                    <a:ext cx="192025" cy="2598371"/>
                  </a:xfrm>
                  <a:prstGeom prst="ellipse">
                    <a:avLst/>
                  </a:prstGeom>
                  <a:solidFill>
                    <a:srgbClr val="FF0000">
                      <a:alpha val="42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rgbClr val="FF0000"/>
                      </a:solidFill>
                    </a:endParaRPr>
                  </a:p>
                </p:txBody>
              </p:sp>
            </p:grpSp>
            <p:grpSp>
              <p:nvGrpSpPr>
                <p:cNvPr id="368" name="Group 367"/>
                <p:cNvGrpSpPr/>
                <p:nvPr/>
              </p:nvGrpSpPr>
              <p:grpSpPr>
                <a:xfrm rot="16200000">
                  <a:off x="4099855" y="2186401"/>
                  <a:ext cx="3655413" cy="3030532"/>
                  <a:chOff x="4104202" y="2125360"/>
                  <a:chExt cx="2700306" cy="3030532"/>
                </a:xfrm>
                <a:solidFill>
                  <a:srgbClr val="FFFF00">
                    <a:alpha val="61000"/>
                  </a:srgbClr>
                </a:solidFill>
              </p:grpSpPr>
              <p:sp>
                <p:nvSpPr>
                  <p:cNvPr id="369" name="Oval 368"/>
                  <p:cNvSpPr/>
                  <p:nvPr/>
                </p:nvSpPr>
                <p:spPr>
                  <a:xfrm rot="5400000">
                    <a:off x="5334464" y="1114212"/>
                    <a:ext cx="192025" cy="2598371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70" name="Oval 369"/>
                  <p:cNvSpPr/>
                  <p:nvPr/>
                </p:nvSpPr>
                <p:spPr>
                  <a:xfrm rot="5400000">
                    <a:off x="5307376" y="1312804"/>
                    <a:ext cx="192025" cy="2598371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71" name="Oval 370"/>
                  <p:cNvSpPr/>
                  <p:nvPr/>
                </p:nvSpPr>
                <p:spPr>
                  <a:xfrm rot="5400000">
                    <a:off x="5318448" y="1884303"/>
                    <a:ext cx="192025" cy="2598371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rgbClr val="FF0000"/>
                      </a:solidFill>
                    </a:endParaRPr>
                  </a:p>
                </p:txBody>
              </p:sp>
              <p:sp>
                <p:nvSpPr>
                  <p:cNvPr id="372" name="Oval 371"/>
                  <p:cNvSpPr/>
                  <p:nvPr/>
                </p:nvSpPr>
                <p:spPr>
                  <a:xfrm rot="5400000">
                    <a:off x="5307375" y="922187"/>
                    <a:ext cx="192025" cy="2598371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rgbClr val="FF0000"/>
                      </a:solidFill>
                    </a:endParaRPr>
                  </a:p>
                </p:txBody>
              </p:sp>
              <p:sp>
                <p:nvSpPr>
                  <p:cNvPr id="373" name="Oval 372"/>
                  <p:cNvSpPr/>
                  <p:nvPr/>
                </p:nvSpPr>
                <p:spPr>
                  <a:xfrm rot="5400000">
                    <a:off x="5361552" y="1501924"/>
                    <a:ext cx="192025" cy="2598371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74" name="Oval 373"/>
                  <p:cNvSpPr/>
                  <p:nvPr/>
                </p:nvSpPr>
                <p:spPr>
                  <a:xfrm rot="5400000">
                    <a:off x="5334464" y="1686868"/>
                    <a:ext cx="192025" cy="2598371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75" name="Oval 374"/>
                  <p:cNvSpPr/>
                  <p:nvPr/>
                </p:nvSpPr>
                <p:spPr>
                  <a:xfrm rot="5400000">
                    <a:off x="5314313" y="2072207"/>
                    <a:ext cx="192025" cy="2598371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rgbClr val="FF0000"/>
                      </a:solidFill>
                    </a:endParaRPr>
                  </a:p>
                </p:txBody>
              </p:sp>
              <p:sp>
                <p:nvSpPr>
                  <p:cNvPr id="376" name="Oval 375"/>
                  <p:cNvSpPr/>
                  <p:nvPr/>
                </p:nvSpPr>
                <p:spPr>
                  <a:xfrm rot="5400000">
                    <a:off x="5330233" y="2250584"/>
                    <a:ext cx="192025" cy="2598371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rgbClr val="FF0000"/>
                      </a:solidFill>
                    </a:endParaRPr>
                  </a:p>
                </p:txBody>
              </p:sp>
              <p:sp>
                <p:nvSpPr>
                  <p:cNvPr id="377" name="Oval 376"/>
                  <p:cNvSpPr/>
                  <p:nvPr/>
                </p:nvSpPr>
                <p:spPr>
                  <a:xfrm rot="5400000">
                    <a:off x="5382222" y="2624322"/>
                    <a:ext cx="192025" cy="2598371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78" name="Oval 377"/>
                  <p:cNvSpPr/>
                  <p:nvPr/>
                </p:nvSpPr>
                <p:spPr>
                  <a:xfrm rot="5400000">
                    <a:off x="5355134" y="2822914"/>
                    <a:ext cx="192025" cy="2598371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79" name="Oval 378"/>
                  <p:cNvSpPr/>
                  <p:nvPr/>
                </p:nvSpPr>
                <p:spPr>
                  <a:xfrm rot="5400000">
                    <a:off x="5366206" y="3380765"/>
                    <a:ext cx="192025" cy="2598371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rgbClr val="FF0000"/>
                      </a:solidFill>
                    </a:endParaRPr>
                  </a:p>
                </p:txBody>
              </p:sp>
              <p:sp>
                <p:nvSpPr>
                  <p:cNvPr id="380" name="Oval 379"/>
                  <p:cNvSpPr/>
                  <p:nvPr/>
                </p:nvSpPr>
                <p:spPr>
                  <a:xfrm rot="5400000">
                    <a:off x="5355133" y="2432297"/>
                    <a:ext cx="192025" cy="2598371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rgbClr val="FF0000"/>
                      </a:solidFill>
                    </a:endParaRPr>
                  </a:p>
                </p:txBody>
              </p:sp>
              <p:sp>
                <p:nvSpPr>
                  <p:cNvPr id="381" name="Oval 380"/>
                  <p:cNvSpPr/>
                  <p:nvPr/>
                </p:nvSpPr>
                <p:spPr>
                  <a:xfrm rot="5400000">
                    <a:off x="5409310" y="3012034"/>
                    <a:ext cx="192025" cy="2598371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82" name="Oval 381"/>
                  <p:cNvSpPr/>
                  <p:nvPr/>
                </p:nvSpPr>
                <p:spPr>
                  <a:xfrm rot="5400000">
                    <a:off x="5382222" y="3196978"/>
                    <a:ext cx="192025" cy="2598371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83" name="Oval 382"/>
                  <p:cNvSpPr/>
                  <p:nvPr/>
                </p:nvSpPr>
                <p:spPr>
                  <a:xfrm rot="5400000">
                    <a:off x="5362071" y="3568669"/>
                    <a:ext cx="192025" cy="2598371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rgbClr val="FF0000"/>
                      </a:solidFill>
                    </a:endParaRPr>
                  </a:p>
                </p:txBody>
              </p:sp>
              <p:sp>
                <p:nvSpPr>
                  <p:cNvPr id="384" name="Oval 383"/>
                  <p:cNvSpPr/>
                  <p:nvPr/>
                </p:nvSpPr>
                <p:spPr>
                  <a:xfrm rot="5400000">
                    <a:off x="5377991" y="3760694"/>
                    <a:ext cx="192025" cy="2598371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rgbClr val="FF0000"/>
                      </a:solidFill>
                    </a:endParaRPr>
                  </a:p>
                </p:txBody>
              </p:sp>
            </p:grpSp>
          </p:grpSp>
        </p:grpSp>
      </p:grpSp>
      <p:cxnSp>
        <p:nvCxnSpPr>
          <p:cNvPr id="268" name="Straight Connector 267"/>
          <p:cNvCxnSpPr/>
          <p:nvPr/>
        </p:nvCxnSpPr>
        <p:spPr>
          <a:xfrm flipH="1" flipV="1">
            <a:off x="9540272" y="4057962"/>
            <a:ext cx="249115" cy="698829"/>
          </a:xfrm>
          <a:prstGeom prst="line">
            <a:avLst/>
          </a:prstGeom>
          <a:ln>
            <a:solidFill>
              <a:srgbClr val="0070C0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10939257" y="5614855"/>
            <a:ext cx="4631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[4]</a:t>
            </a: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18735" y="955474"/>
            <a:ext cx="2254844" cy="1693896"/>
          </a:xfrm>
          <a:prstGeom prst="rect">
            <a:avLst/>
          </a:prstGeom>
        </p:spPr>
      </p:pic>
      <p:sp>
        <p:nvSpPr>
          <p:cNvPr id="26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86185" y="6459785"/>
            <a:ext cx="4822804" cy="365125"/>
          </a:xfrm>
        </p:spPr>
        <p:txBody>
          <a:bodyPr/>
          <a:lstStyle/>
          <a:p>
            <a:r>
              <a:rPr lang="en-US" smtClean="0"/>
              <a:t>SAR Imager - Team 18</a:t>
            </a:r>
            <a:endParaRPr lang="en-US" dirty="0"/>
          </a:p>
        </p:txBody>
      </p:sp>
      <p:sp>
        <p:nvSpPr>
          <p:cNvPr id="224" name="Date Placeholder 22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2/16/2016</a:t>
            </a:r>
            <a:endParaRPr lang="en-US" dirty="0"/>
          </a:p>
        </p:txBody>
      </p:sp>
      <p:sp>
        <p:nvSpPr>
          <p:cNvPr id="264" name="Footer Placeholder 4"/>
          <p:cNvSpPr txBox="1">
            <a:spLocks/>
          </p:cNvSpPr>
          <p:nvPr/>
        </p:nvSpPr>
        <p:spPr>
          <a:xfrm>
            <a:off x="2701390" y="6471051"/>
            <a:ext cx="165400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900" kern="1200" cap="all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Kaylen </a:t>
            </a:r>
            <a:r>
              <a:rPr lang="en-US" dirty="0" err="1" smtClean="0"/>
              <a:t>nollie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9308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 Goals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2600" dirty="0" smtClean="0"/>
              <a:t>Create a Synthetic Aperture Radar: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400" dirty="0" smtClean="0"/>
              <a:t>Project Features:</a:t>
            </a:r>
          </a:p>
          <a:p>
            <a:pPr lvl="2">
              <a:buFont typeface="Arial"/>
              <a:buChar char="•"/>
            </a:pPr>
            <a:r>
              <a:rPr lang="en-US" sz="2000" dirty="0"/>
              <a:t>Weapons detection for homeland </a:t>
            </a:r>
            <a:r>
              <a:rPr lang="en-US" sz="2000" dirty="0" smtClean="0"/>
              <a:t>security</a:t>
            </a:r>
          </a:p>
          <a:p>
            <a:pPr lvl="2">
              <a:buFont typeface="Arial"/>
              <a:buChar char="•"/>
            </a:pPr>
            <a:r>
              <a:rPr lang="en-US" sz="2000" dirty="0" smtClean="0"/>
              <a:t>Stationary</a:t>
            </a:r>
          </a:p>
          <a:p>
            <a:pPr lvl="2">
              <a:buFont typeface="Arial"/>
              <a:buChar char="•"/>
            </a:pPr>
            <a:r>
              <a:rPr lang="en-US" sz="2000" dirty="0" smtClean="0"/>
              <a:t>Low resolution</a:t>
            </a:r>
          </a:p>
          <a:p>
            <a:pPr lvl="2">
              <a:buFont typeface="Arial"/>
              <a:buChar char="•"/>
            </a:pPr>
            <a:r>
              <a:rPr lang="en-US" sz="2000" dirty="0" smtClean="0"/>
              <a:t>Concealable</a:t>
            </a:r>
          </a:p>
          <a:p>
            <a:pPr lvl="2">
              <a:buFont typeface="Arial"/>
              <a:buChar char="•"/>
            </a:pPr>
            <a:r>
              <a:rPr lang="en-US" sz="2000" dirty="0" smtClean="0"/>
              <a:t>Low Cost</a:t>
            </a:r>
          </a:p>
          <a:p>
            <a:pPr lvl="2">
              <a:buFont typeface="Arial"/>
              <a:buChar char="•"/>
            </a:pPr>
            <a:r>
              <a:rPr lang="en-US" sz="2000" dirty="0" smtClean="0"/>
              <a:t>Relatively mobile</a:t>
            </a:r>
            <a:endParaRPr lang="en-US" sz="2000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218238" y="2006204"/>
            <a:ext cx="5171657" cy="3702843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C12CC-9A01-4881-AC16-ABB89D67321D}" type="slidenum">
              <a:rPr lang="en-US" smtClean="0"/>
              <a:t>5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86185" y="6459785"/>
            <a:ext cx="4822804" cy="365125"/>
          </a:xfrm>
        </p:spPr>
        <p:txBody>
          <a:bodyPr/>
          <a:lstStyle/>
          <a:p>
            <a:r>
              <a:rPr lang="en-US" smtClean="0"/>
              <a:t>SAR Imager - Team 18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2/16/2016</a:t>
            </a:r>
          </a:p>
        </p:txBody>
      </p:sp>
      <p:sp>
        <p:nvSpPr>
          <p:cNvPr id="9" name="Footer Placeholder 4"/>
          <p:cNvSpPr txBox="1">
            <a:spLocks/>
          </p:cNvSpPr>
          <p:nvPr/>
        </p:nvSpPr>
        <p:spPr>
          <a:xfrm>
            <a:off x="2739155" y="6459784"/>
            <a:ext cx="165400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900" kern="1200" cap="all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Kaylen </a:t>
            </a:r>
            <a:r>
              <a:rPr lang="en-US" dirty="0" err="1" smtClean="0"/>
              <a:t>nollie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7443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 Organization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sz="2800" dirty="0" smtClean="0"/>
              <a:t> ME Team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800" dirty="0" smtClean="0"/>
              <a:t>Structure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800" dirty="0" smtClean="0"/>
              <a:t>Horn holders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3000" dirty="0" smtClean="0"/>
              <a:t> EE Team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800" dirty="0" smtClean="0"/>
              <a:t>Hardware Box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800" dirty="0" smtClean="0"/>
              <a:t>Signal processing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C12CC-9A01-4881-AC16-ABB89D67321D}" type="slidenum">
              <a:rPr lang="en-US" smtClean="0"/>
              <a:t>6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86185" y="6459785"/>
            <a:ext cx="4822804" cy="365125"/>
          </a:xfrm>
        </p:spPr>
        <p:txBody>
          <a:bodyPr/>
          <a:lstStyle/>
          <a:p>
            <a:r>
              <a:rPr lang="en-US" smtClean="0"/>
              <a:t>SAR Imager - Team 18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2/16/2016</a:t>
            </a:r>
          </a:p>
        </p:txBody>
      </p:sp>
      <p:sp>
        <p:nvSpPr>
          <p:cNvPr id="9" name="Footer Placeholder 4"/>
          <p:cNvSpPr txBox="1">
            <a:spLocks/>
          </p:cNvSpPr>
          <p:nvPr/>
        </p:nvSpPr>
        <p:spPr>
          <a:xfrm>
            <a:off x="2742547" y="6459784"/>
            <a:ext cx="165400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900" kern="1200" cap="all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Kaylen </a:t>
            </a:r>
            <a:r>
              <a:rPr lang="en-US" dirty="0" err="1" smtClean="0"/>
              <a:t>nollie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5828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8559550" cy="1450757"/>
          </a:xfrm>
        </p:spPr>
        <p:txBody>
          <a:bodyPr/>
          <a:lstStyle/>
          <a:p>
            <a:r>
              <a:rPr lang="en-US" dirty="0" smtClean="0"/>
              <a:t>Second Generation Improvements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9930458" cy="4382398"/>
          </a:xfrm>
        </p:spPr>
        <p:txBody>
          <a:bodyPr>
            <a:normAutofit lnSpcReduction="10000"/>
          </a:bodyPr>
          <a:lstStyle/>
          <a:p>
            <a:pPr>
              <a:buFont typeface="Arial"/>
              <a:buChar char="•"/>
            </a:pPr>
            <a:r>
              <a:rPr lang="en-US" dirty="0" smtClean="0"/>
              <a:t> </a:t>
            </a:r>
            <a:r>
              <a:rPr lang="en-US" sz="2400" dirty="0" smtClean="0"/>
              <a:t>Mobility</a:t>
            </a:r>
          </a:p>
          <a:p>
            <a:pPr lvl="1">
              <a:buFont typeface="Arial"/>
              <a:buChar char="•"/>
            </a:pPr>
            <a:r>
              <a:rPr lang="en-US" sz="2000" dirty="0" smtClean="0"/>
              <a:t>Attach wheels</a:t>
            </a:r>
          </a:p>
          <a:p>
            <a:pPr>
              <a:buFont typeface="Arial"/>
              <a:buChar char="•"/>
            </a:pPr>
            <a:r>
              <a:rPr lang="en-US" sz="2400" dirty="0"/>
              <a:t> </a:t>
            </a:r>
            <a:r>
              <a:rPr lang="en-US" sz="2400" dirty="0" smtClean="0"/>
              <a:t>Weight</a:t>
            </a:r>
          </a:p>
          <a:p>
            <a:pPr lvl="1">
              <a:buFont typeface="Arial"/>
              <a:buChar char="•"/>
            </a:pPr>
            <a:r>
              <a:rPr lang="en-US" sz="2000" dirty="0" smtClean="0"/>
              <a:t>&lt; 80 </a:t>
            </a:r>
            <a:r>
              <a:rPr lang="en-US" sz="2000" dirty="0" err="1" smtClean="0"/>
              <a:t>lbs</a:t>
            </a:r>
            <a:endParaRPr lang="en-US" sz="2000" dirty="0" smtClean="0"/>
          </a:p>
          <a:p>
            <a:pPr>
              <a:buFont typeface="Arial"/>
              <a:buChar char="•"/>
            </a:pPr>
            <a:r>
              <a:rPr lang="en-US" sz="2400" dirty="0"/>
              <a:t> </a:t>
            </a:r>
            <a:r>
              <a:rPr lang="en-US" sz="2400" dirty="0" smtClean="0"/>
              <a:t>Horn Adjustment</a:t>
            </a:r>
          </a:p>
          <a:p>
            <a:pPr lvl="1">
              <a:buFont typeface="Arial"/>
              <a:buChar char="•"/>
            </a:pPr>
            <a:r>
              <a:rPr lang="en-US" sz="2000" dirty="0" smtClean="0"/>
              <a:t>Aligned within 1ft circle at 20ft away</a:t>
            </a:r>
          </a:p>
          <a:p>
            <a:pPr>
              <a:buFont typeface="Arial"/>
              <a:buChar char="•"/>
            </a:pPr>
            <a:r>
              <a:rPr lang="en-US" sz="2400" dirty="0"/>
              <a:t> </a:t>
            </a:r>
            <a:r>
              <a:rPr lang="en-US" sz="2400" dirty="0" smtClean="0"/>
              <a:t>Stability</a:t>
            </a:r>
          </a:p>
          <a:p>
            <a:pPr lvl="1">
              <a:buFont typeface="Arial"/>
              <a:buChar char="•"/>
            </a:pPr>
            <a:r>
              <a:rPr lang="en-US" sz="2000" dirty="0" smtClean="0"/>
              <a:t>Movement causes artificial phase shift</a:t>
            </a:r>
          </a:p>
          <a:p>
            <a:pPr lvl="1">
              <a:buFont typeface="Arial"/>
              <a:buChar char="•"/>
            </a:pPr>
            <a:r>
              <a:rPr lang="en-US" sz="2000" dirty="0" smtClean="0"/>
              <a:t>Max movement: 1/72 inch</a:t>
            </a:r>
          </a:p>
          <a:p>
            <a:pPr>
              <a:buFont typeface="Arial"/>
              <a:buChar char="•"/>
            </a:pPr>
            <a:r>
              <a:rPr lang="en-US" sz="2400" dirty="0"/>
              <a:t> </a:t>
            </a:r>
            <a:r>
              <a:rPr lang="en-US" sz="2400" dirty="0" smtClean="0"/>
              <a:t>Cost</a:t>
            </a:r>
          </a:p>
          <a:p>
            <a:pPr lvl="1">
              <a:buFont typeface="Arial"/>
              <a:buChar char="•"/>
            </a:pPr>
            <a:r>
              <a:rPr lang="en-US" sz="2000" dirty="0" smtClean="0"/>
              <a:t>Minimize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C12CC-9A01-4881-AC16-ABB89D67321D}" type="slidenum">
              <a:rPr lang="en-US" smtClean="0"/>
              <a:t>7</a:t>
            </a:fld>
            <a:endParaRPr lang="en-US" dirty="0"/>
          </a:p>
        </p:txBody>
      </p:sp>
      <p:pic>
        <p:nvPicPr>
          <p:cNvPr id="7" name="Content Placeholder 7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8238" y="2006204"/>
            <a:ext cx="4937125" cy="370284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418907" y="5794218"/>
            <a:ext cx="45086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Generation Project – Class of 2015</a:t>
            </a:r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86185" y="6459785"/>
            <a:ext cx="4822804" cy="365125"/>
          </a:xfrm>
        </p:spPr>
        <p:txBody>
          <a:bodyPr/>
          <a:lstStyle/>
          <a:p>
            <a:r>
              <a:rPr lang="en-US" dirty="0" smtClean="0"/>
              <a:t>SAR Imager - Team 18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2/16/2016</a:t>
            </a:r>
          </a:p>
        </p:txBody>
      </p:sp>
      <p:sp>
        <p:nvSpPr>
          <p:cNvPr id="13" name="Footer Placeholder 4"/>
          <p:cNvSpPr txBox="1">
            <a:spLocks/>
          </p:cNvSpPr>
          <p:nvPr/>
        </p:nvSpPr>
        <p:spPr>
          <a:xfrm>
            <a:off x="2742547" y="6459784"/>
            <a:ext cx="165400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900" kern="1200" cap="all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Kaylen </a:t>
            </a:r>
            <a:r>
              <a:rPr lang="en-US" dirty="0" err="1" smtClean="0"/>
              <a:t>nollie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7826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Prioritizing Engineering Characteristics</a:t>
            </a:r>
            <a:endParaRPr lang="en-US" dirty="0"/>
          </a:p>
        </p:txBody>
      </p:sp>
      <p:graphicFrame>
        <p:nvGraphicFramePr>
          <p:cNvPr id="18" name="Content Placeholder 17"/>
          <p:cNvGraphicFramePr>
            <a:graphicFrameLocks noGrp="1"/>
          </p:cNvGraphicFramePr>
          <p:nvPr>
            <p:ph idx="1"/>
            <p:extLst/>
          </p:nvPr>
        </p:nvGraphicFramePr>
        <p:xfrm>
          <a:off x="120397" y="1831273"/>
          <a:ext cx="9124023" cy="4434637"/>
        </p:xfrm>
        <a:graphic>
          <a:graphicData uri="http://schemas.openxmlformats.org/drawingml/2006/table">
            <a:tbl>
              <a:tblPr/>
              <a:tblGrid>
                <a:gridCol w="2961470"/>
                <a:gridCol w="445554"/>
                <a:gridCol w="672046"/>
                <a:gridCol w="609600"/>
                <a:gridCol w="575733"/>
                <a:gridCol w="643467"/>
                <a:gridCol w="711200"/>
                <a:gridCol w="690635"/>
                <a:gridCol w="635011"/>
                <a:gridCol w="526153"/>
                <a:gridCol w="653154"/>
              </a:tblGrid>
              <a:tr h="194930">
                <a:tc rowSpan="2">
                  <a:txBody>
                    <a:bodyPr/>
                    <a:lstStyle/>
                    <a:p>
                      <a:pPr algn="l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Customer </a:t>
                      </a:r>
                      <a:r>
                        <a:rPr lang="en-US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Requirements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72" marR="9172" marT="91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Customer </a:t>
                      </a:r>
                      <a:endParaRPr lang="en-US" sz="15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l" fontAlgn="b"/>
                      <a:r>
                        <a:rPr lang="en-US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Importance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72" marR="9172" marT="9172" marB="0" vert="vert27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gridSpan="9"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Engineering Charateristics</a:t>
                      </a:r>
                    </a:p>
                  </a:txBody>
                  <a:tcPr marL="9172" marR="9172" marT="91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48695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Structural Thickness</a:t>
                      </a:r>
                      <a:endParaRPr lang="en-US" sz="1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72" marR="9172" marT="9172" marB="0" vert="vert27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Material Used</a:t>
                      </a:r>
                    </a:p>
                  </a:txBody>
                  <a:tcPr marL="9172" marR="9172" marT="9172" marB="0" vert="vert27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Locking </a:t>
                      </a:r>
                      <a:endParaRPr lang="en-US" sz="1500" b="1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b"/>
                      <a:r>
                        <a:rPr lang="en-US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Mechanism</a:t>
                      </a:r>
                      <a:endParaRPr lang="en-US" sz="1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72" marR="9172" marT="9172" marB="0" vert="vert27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Axis Adjustability</a:t>
                      </a:r>
                    </a:p>
                  </a:txBody>
                  <a:tcPr marL="9172" marR="9172" marT="9172" marB="0" vert="vert27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Mounting </a:t>
                      </a:r>
                      <a:r>
                        <a:rPr lang="en-US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Mechanism</a:t>
                      </a:r>
                      <a:endParaRPr lang="en-US" sz="1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72" marR="9172" marT="9172" marB="0" vert="vert27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Base size</a:t>
                      </a:r>
                    </a:p>
                  </a:txBody>
                  <a:tcPr marL="9172" marR="9172" marT="9172" marB="0" vert="vert27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Height Above Ground</a:t>
                      </a:r>
                    </a:p>
                  </a:txBody>
                  <a:tcPr marL="9172" marR="9172" marT="9172" marB="0" vert="vert27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Number of Crossbeams</a:t>
                      </a:r>
                    </a:p>
                  </a:txBody>
                  <a:tcPr marL="9172" marR="9172" marT="9172" marB="0" vert="vert27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Weight</a:t>
                      </a:r>
                      <a:endParaRPr lang="en-US" sz="1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72" marR="9172" marT="9172" marB="0" vert="vert27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0991"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Increased Stability</a:t>
                      </a:r>
                    </a:p>
                  </a:txBody>
                  <a:tcPr marL="9172" marR="9172" marT="91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9172" marR="9172" marT="91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70991"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Lower Weight</a:t>
                      </a:r>
                    </a:p>
                  </a:txBody>
                  <a:tcPr marL="9172" marR="9172" marT="91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172" marR="9172" marT="91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72" marR="9172" marT="91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72" marR="9172" marT="91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72" marR="9172" marT="91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0991"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Good Images</a:t>
                      </a:r>
                    </a:p>
                  </a:txBody>
                  <a:tcPr marL="9172" marR="9172" marT="91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72" marR="9172" marT="91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72" marR="9172" marT="91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72" marR="9172" marT="91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72" marR="9172" marT="91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0991"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Better Horn Mounting</a:t>
                      </a:r>
                    </a:p>
                  </a:txBody>
                  <a:tcPr marL="9172" marR="9172" marT="91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72" marR="9172" marT="91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72" marR="9172" marT="91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72" marR="9172" marT="91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72" marR="9172" marT="91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72" marR="9172" marT="91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0991"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Cost</a:t>
                      </a:r>
                    </a:p>
                  </a:txBody>
                  <a:tcPr marL="9172" marR="9172" marT="91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172" marR="9172" marT="91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72" marR="9172" marT="91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72" marR="9172" marT="91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0991"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Hardware Box</a:t>
                      </a:r>
                    </a:p>
                  </a:txBody>
                  <a:tcPr marL="9172" marR="9172" marT="91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172" marR="9172" marT="91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72" marR="9172" marT="91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72" marR="9172" marT="91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72" marR="9172" marT="91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72" marR="9172" marT="91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72" marR="9172" marT="91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72" marR="9172" marT="91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0991"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Portability </a:t>
                      </a:r>
                    </a:p>
                  </a:txBody>
                  <a:tcPr marL="9172" marR="9172" marT="91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72" marR="9172" marT="91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0991"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Score</a:t>
                      </a:r>
                    </a:p>
                  </a:txBody>
                  <a:tcPr marL="9172" marR="9172" marT="91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</a:t>
                      </a:r>
                    </a:p>
                  </a:txBody>
                  <a:tcPr marL="9172" marR="9172" marT="91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</a:tr>
              <a:tr h="270991"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Relative Weight</a:t>
                      </a:r>
                    </a:p>
                  </a:txBody>
                  <a:tcPr marL="9172" marR="9172" marT="91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78</a:t>
                      </a:r>
                    </a:p>
                  </a:txBody>
                  <a:tcPr marL="9172" marR="9172" marT="91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108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117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90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117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105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72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72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69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270991"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Rank</a:t>
                      </a:r>
                    </a:p>
                  </a:txBody>
                  <a:tcPr marL="9172" marR="9172" marT="91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172" marR="9172" marT="91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</a:tbl>
          </a:graphicData>
        </a:graphic>
      </p:graphicFrame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C12CC-9A01-4881-AC16-ABB89D67321D}" type="slidenum">
              <a:rPr lang="en-US" smtClean="0"/>
              <a:t>8</a:t>
            </a:fld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9244419" y="1712291"/>
            <a:ext cx="2814452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 smtClean="0"/>
              <a:t>Most Important EC’s: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1.   Mounting Mechanism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1.   Locking Mechanism</a:t>
            </a:r>
          </a:p>
          <a:p>
            <a:pPr marL="342900" indent="-342900">
              <a:buAutoNum type="arabicPeriod" startAt="3"/>
            </a:pPr>
            <a:r>
              <a:rPr lang="en-US" dirty="0" smtClean="0"/>
              <a:t>Material Used</a:t>
            </a:r>
          </a:p>
          <a:p>
            <a:pPr marL="342900" indent="-342900">
              <a:buAutoNum type="arabicPeriod" startAt="3"/>
            </a:pPr>
            <a:r>
              <a:rPr lang="en-US" dirty="0" smtClean="0"/>
              <a:t>Base Size</a:t>
            </a:r>
          </a:p>
          <a:p>
            <a:pPr marL="342900" indent="-342900">
              <a:buAutoNum type="arabicPeriod" startAt="3"/>
            </a:pPr>
            <a:r>
              <a:rPr lang="en-US" dirty="0" smtClean="0"/>
              <a:t>Axis Adjustability</a:t>
            </a:r>
          </a:p>
          <a:p>
            <a:pPr marL="342900" indent="-342900">
              <a:buAutoNum type="arabicPeriod" startAt="3"/>
            </a:pPr>
            <a:r>
              <a:rPr lang="en-US" dirty="0" smtClean="0"/>
              <a:t>Structural Thickness</a:t>
            </a:r>
          </a:p>
          <a:p>
            <a:pPr marL="342900" indent="-342900">
              <a:buAutoNum type="arabicPeriod" startAt="3"/>
            </a:pPr>
            <a:r>
              <a:rPr lang="en-US" dirty="0" smtClean="0"/>
              <a:t>Height Above Ground</a:t>
            </a:r>
          </a:p>
          <a:p>
            <a:pPr marL="342900" indent="-342900">
              <a:buAutoNum type="arabicPeriod" startAt="7"/>
            </a:pPr>
            <a:r>
              <a:rPr lang="en-US" dirty="0" smtClean="0"/>
              <a:t>Number of Crossbars</a:t>
            </a:r>
          </a:p>
          <a:p>
            <a:r>
              <a:rPr lang="en-US" dirty="0" smtClean="0"/>
              <a:t>9.   Weight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9368589" y="5119406"/>
            <a:ext cx="192506" cy="184511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9368589" y="5508433"/>
            <a:ext cx="192506" cy="184511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368589" y="5917466"/>
            <a:ext cx="192506" cy="184511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9306900" y="4636168"/>
            <a:ext cx="2566113" cy="163690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	Key:</a:t>
            </a:r>
          </a:p>
          <a:p>
            <a:pPr>
              <a:lnSpc>
                <a:spcPct val="150000"/>
              </a:lnSpc>
            </a:pPr>
            <a:r>
              <a:rPr lang="en-US" dirty="0"/>
              <a:t> </a:t>
            </a:r>
            <a:r>
              <a:rPr lang="en-US" dirty="0" smtClean="0"/>
              <a:t>       #1 Important EC</a:t>
            </a:r>
            <a:endParaRPr lang="en-US" dirty="0"/>
          </a:p>
          <a:p>
            <a:pPr>
              <a:lnSpc>
                <a:spcPct val="150000"/>
              </a:lnSpc>
            </a:pPr>
            <a:r>
              <a:rPr lang="en-US" dirty="0"/>
              <a:t> </a:t>
            </a:r>
            <a:r>
              <a:rPr lang="en-US" dirty="0" smtClean="0"/>
              <a:t>       #2 Important EC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        #3 Important EC</a:t>
            </a: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86185" y="6459785"/>
            <a:ext cx="4822804" cy="365125"/>
          </a:xfrm>
        </p:spPr>
        <p:txBody>
          <a:bodyPr/>
          <a:lstStyle/>
          <a:p>
            <a:r>
              <a:rPr lang="en-US" smtClean="0"/>
              <a:t>SAR Imager - Team 18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2/16/2016</a:t>
            </a:r>
            <a:endParaRPr lang="en-US" dirty="0"/>
          </a:p>
        </p:txBody>
      </p:sp>
      <p:sp>
        <p:nvSpPr>
          <p:cNvPr id="14" name="Footer Placeholder 4"/>
          <p:cNvSpPr txBox="1">
            <a:spLocks/>
          </p:cNvSpPr>
          <p:nvPr/>
        </p:nvSpPr>
        <p:spPr>
          <a:xfrm>
            <a:off x="2742547" y="6459784"/>
            <a:ext cx="165400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900" kern="1200" cap="all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Kaylen </a:t>
            </a:r>
            <a:r>
              <a:rPr lang="en-US" dirty="0" err="1" smtClean="0"/>
              <a:t>nollie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4133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2/16/2016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SAR Imager - Team 18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C12CC-9A01-4881-AC16-ABB89D67321D}" type="slidenum">
              <a:rPr lang="en-US" smtClean="0"/>
              <a:t>9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08919" y="271372"/>
            <a:ext cx="1136293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u="sng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Structure: Design</a:t>
            </a:r>
          </a:p>
          <a:p>
            <a:endParaRPr lang="en-US" sz="24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80/20 Design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Light Weight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Cheap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Modular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Light Machining Required</a:t>
            </a:r>
          </a:p>
          <a:p>
            <a:pPr lvl="1"/>
            <a:endParaRPr lang="en-US" sz="24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Support Mechanisms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Bottom Frame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Outer Frame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Brackets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Leveling Castors</a:t>
            </a:r>
          </a:p>
          <a:p>
            <a:pPr lvl="1"/>
            <a:endParaRPr lang="en-US" sz="2400" dirty="0" smtClean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7653" y="1393850"/>
            <a:ext cx="3676650" cy="3676650"/>
          </a:xfrm>
          <a:prstGeom prst="rect">
            <a:avLst/>
          </a:prstGeom>
        </p:spPr>
      </p:pic>
      <p:sp>
        <p:nvSpPr>
          <p:cNvPr id="8" name="Footer Placeholder 4"/>
          <p:cNvSpPr txBox="1">
            <a:spLocks/>
          </p:cNvSpPr>
          <p:nvPr/>
        </p:nvSpPr>
        <p:spPr>
          <a:xfrm>
            <a:off x="2742547" y="6459784"/>
            <a:ext cx="165400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900" kern="1200" cap="all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Kaylen </a:t>
            </a:r>
            <a:r>
              <a:rPr lang="en-US" dirty="0" err="1" smtClean="0"/>
              <a:t>nollie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9121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1750</TotalTime>
  <Words>933</Words>
  <Application>Microsoft Office PowerPoint</Application>
  <PresentationFormat>Widescreen</PresentationFormat>
  <Paragraphs>427</Paragraphs>
  <Slides>29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3" baseType="lpstr">
      <vt:lpstr>Arial</vt:lpstr>
      <vt:lpstr>Calibri</vt:lpstr>
      <vt:lpstr>Calibri Light</vt:lpstr>
      <vt:lpstr>Retrospect</vt:lpstr>
      <vt:lpstr>Synthetic Aperture Radar Imager  Team 18 Spring 2016: Presentation II</vt:lpstr>
      <vt:lpstr>Outline</vt:lpstr>
      <vt:lpstr>Working SAR</vt:lpstr>
      <vt:lpstr>Imaging Radar Operational Concept</vt:lpstr>
      <vt:lpstr>Project Goals</vt:lpstr>
      <vt:lpstr>Project Organization</vt:lpstr>
      <vt:lpstr>Second Generation Improvements</vt:lpstr>
      <vt:lpstr>Prioritizing Engineering Characteristics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Budget</vt:lpstr>
      <vt:lpstr>Schedule</vt:lpstr>
      <vt:lpstr>Summary</vt:lpstr>
      <vt:lpstr>Future Plans</vt:lpstr>
      <vt:lpstr>References</vt:lpstr>
      <vt:lpstr>Questions?</vt:lpstr>
      <vt:lpstr>PowerPoint Presentation</vt:lpstr>
      <vt:lpstr>Structure: Version 1</vt:lpstr>
      <vt:lpstr>PowerPoint Presentation</vt:lpstr>
      <vt:lpstr>PowerPoint Presentation</vt:lpstr>
      <vt:lpstr>Structure: Version 5</vt:lpstr>
      <vt:lpstr>Horn Holder: Version 1</vt:lpstr>
      <vt:lpstr>Horn Holder: Version 2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SAR Imager Team 18</dc:title>
  <dc:creator>Josh Dennis</dc:creator>
  <cp:lastModifiedBy>studentpro</cp:lastModifiedBy>
  <cp:revision>140</cp:revision>
  <dcterms:created xsi:type="dcterms:W3CDTF">2015-10-16T18:32:58Z</dcterms:created>
  <dcterms:modified xsi:type="dcterms:W3CDTF">2016-02-16T18:59:07Z</dcterms:modified>
</cp:coreProperties>
</file>