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32918400" cy="21945600"/>
  <p:notesSz cx="6858000" cy="9144000"/>
  <p:embeddedFontLst>
    <p:embeddedFont>
      <p:font typeface="Garamond" panose="02020404030301010803" pitchFamily="18" charset="0"/>
      <p:regular r:id="rId4"/>
      <p:bold r:id="rId5"/>
      <p:italic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7" autoAdjust="0"/>
    <p:restoredTop sz="94660"/>
  </p:normalViewPr>
  <p:slideViewPr>
    <p:cSldViewPr snapToGrid="0">
      <p:cViewPr varScale="1">
        <p:scale>
          <a:sx n="21" d="100"/>
          <a:sy n="21" d="100"/>
        </p:scale>
        <p:origin x="34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857250" y="685800"/>
            <a:ext cx="51434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238949" marR="0" indent="-37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4477901" marR="0" indent="-7501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6716849" marR="0" indent="-112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8955799" marR="0" indent="-22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1194750" marR="0" indent="-605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3433699" marR="0" indent="-97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5672650" marR="0" indent="-84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7911598" marR="0" indent="-459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707778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59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462611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1645925" y="873758"/>
            <a:ext cx="10829926" cy="3718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12870178" y="873762"/>
            <a:ext cx="18402298" cy="18729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5700"/>
            </a:lvl1pPr>
            <a:lvl2pPr rtl="0">
              <a:spcBef>
                <a:spcPts val="0"/>
              </a:spcBef>
              <a:defRPr sz="13700"/>
            </a:lvl2pPr>
            <a:lvl3pPr rtl="0">
              <a:spcBef>
                <a:spcPts val="0"/>
              </a:spcBef>
              <a:defRPr sz="11800"/>
            </a:lvl3pPr>
            <a:lvl4pPr rtl="0">
              <a:spcBef>
                <a:spcPts val="0"/>
              </a:spcBef>
              <a:defRPr sz="9800"/>
            </a:lvl4pPr>
            <a:lvl5pPr rtl="0">
              <a:spcBef>
                <a:spcPts val="0"/>
              </a:spcBef>
              <a:defRPr sz="9800"/>
            </a:lvl5pPr>
            <a:lvl6pPr rtl="0">
              <a:spcBef>
                <a:spcPts val="0"/>
              </a:spcBef>
              <a:defRPr sz="9800"/>
            </a:lvl6pPr>
            <a:lvl7pPr rtl="0">
              <a:spcBef>
                <a:spcPts val="0"/>
              </a:spcBef>
              <a:defRPr sz="9800"/>
            </a:lvl7pPr>
            <a:lvl8pPr rtl="0">
              <a:spcBef>
                <a:spcPts val="0"/>
              </a:spcBef>
              <a:defRPr sz="9800"/>
            </a:lvl8pPr>
            <a:lvl9pPr rtl="0">
              <a:spcBef>
                <a:spcPts val="0"/>
              </a:spcBef>
              <a:defRPr sz="9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1645925" y="4592323"/>
            <a:ext cx="10829926" cy="150114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9217659" y="-2451093"/>
            <a:ext cx="14483083" cy="29626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101959734" y="36613781"/>
            <a:ext cx="104856273" cy="414737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18732197" y="-4591365"/>
            <a:ext cx="104856273" cy="1238840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2468880" y="6817364"/>
            <a:ext cx="27980641" cy="47040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4937760" y="12435839"/>
            <a:ext cx="23042880" cy="5608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ctr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3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ctr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2600325" y="14102081"/>
            <a:ext cx="27980641" cy="4358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196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2600325" y="9301485"/>
            <a:ext cx="27980641" cy="48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9800">
                <a:solidFill>
                  <a:srgbClr val="888888"/>
                </a:solidFill>
              </a:defRPr>
            </a:lvl1pPr>
            <a:lvl2pPr marL="2238949" indent="-37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8900">
                <a:solidFill>
                  <a:srgbClr val="888888"/>
                </a:solidFill>
              </a:defRPr>
            </a:lvl2pPr>
            <a:lvl3pPr marL="4477901" indent="-7501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7800">
                <a:solidFill>
                  <a:srgbClr val="888888"/>
                </a:solidFill>
              </a:defRPr>
            </a:lvl3pPr>
            <a:lvl4pPr marL="6716849" indent="-112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4pPr>
            <a:lvl5pPr marL="8955799" indent="-22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5pPr>
            <a:lvl6pPr marL="11194750" indent="-605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6pPr>
            <a:lvl7pPr marL="13433699" indent="-97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7pPr>
            <a:lvl8pPr marL="15672650" indent="-84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8pPr>
            <a:lvl9pPr marL="17911598" indent="-459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9218299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92445850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645922" y="4912362"/>
            <a:ext cx="14544675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1645922" y="6959602"/>
            <a:ext cx="14544675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16722095" y="4912362"/>
            <a:ext cx="14550390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16722095" y="6959602"/>
            <a:ext cx="14550390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6452237" y="15361920"/>
            <a:ext cx="19751040" cy="1813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6452237" y="1960880"/>
            <a:ext cx="19751040" cy="13167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452237" y="17175484"/>
            <a:ext cx="19751040" cy="2575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marR="0" indent="308337" algn="l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3638292" marR="0" indent="330458" algn="l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5597375" marR="0" indent="371625" algn="l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7836324" marR="0" indent="1138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0075274" marR="0" indent="12282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2314224" marR="0" indent="1190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4553174" marR="0" indent="11532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6792124" marR="0" indent="12427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9031072" marR="0" indent="120527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gi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0" y="0"/>
            <a:ext cx="32918400" cy="3875400"/>
          </a:xfrm>
          <a:prstGeom prst="rect">
            <a:avLst/>
          </a:prstGeom>
          <a:solidFill>
            <a:srgbClr val="004C7F"/>
          </a:solidFill>
          <a:ln w="25400" cap="flat" cmpd="sng">
            <a:solidFill>
              <a:srgbClr val="3D00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9950" tIns="39975" rIns="79950" bIns="39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9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0" y="20633639"/>
            <a:ext cx="32918400" cy="1692961"/>
          </a:xfrm>
          <a:prstGeom prst="rect">
            <a:avLst/>
          </a:prstGeom>
          <a:solidFill>
            <a:srgbClr val="005289"/>
          </a:solidFill>
          <a:ln w="254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9950" tIns="39975" rIns="79950" bIns="39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9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46710" y="4373360"/>
            <a:ext cx="10022246" cy="280849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/>
              <a:t>Purpose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/>
              <a:t>Use Synthetic Aperture Radar (SAR) technology to detect and image metal from a distance for use in the security industry</a:t>
            </a:r>
            <a:r>
              <a:rPr lang="en-US" sz="3500" dirty="0" smtClean="0"/>
              <a:t>.</a:t>
            </a:r>
            <a:endParaRPr lang="en-US" sz="3500" dirty="0"/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751209" y="337470"/>
            <a:ext cx="3200399" cy="32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05292" y="20902950"/>
            <a:ext cx="1323300" cy="132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7037" y="347812"/>
            <a:ext cx="3473699" cy="31797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11315535" y="4497140"/>
            <a:ext cx="9965546" cy="4920478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Approach</a:t>
            </a:r>
          </a:p>
          <a:p>
            <a:pPr lvl="0" algn="just">
              <a:spcBef>
                <a:spcPts val="700"/>
              </a:spcBef>
              <a:buClr>
                <a:schemeClr val="dk1"/>
              </a:buClr>
              <a:buSzPct val="25000"/>
            </a:pP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Implementation of </a:t>
            </a:r>
            <a:r>
              <a:rPr lang="en-US" sz="3500" dirty="0" smtClean="0">
                <a:solidFill>
                  <a:schemeClr val="dk1"/>
                </a:solidFill>
              </a:rPr>
              <a:t>extruded aluminum </a:t>
            </a: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was preferred so the structure could be modified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as 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needed. </a:t>
            </a:r>
          </a:p>
          <a:p>
            <a:pPr marL="514350" lvl="1" indent="-514350" algn="just">
              <a:spcBef>
                <a:spcPts val="700"/>
              </a:spcBef>
              <a:buClr>
                <a:schemeClr val="dk1"/>
              </a:buClr>
              <a:buSzPct val="25000"/>
              <a:buFont typeface="+mj-lt"/>
              <a:buAutoNum type="arabicPeriod"/>
            </a:pP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Gives 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maximum flexibility for 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adaptation</a:t>
            </a:r>
            <a:r>
              <a:rPr lang="en-US" sz="3500" dirty="0" smtClean="0">
                <a:solidFill>
                  <a:schemeClr val="dk1"/>
                </a:solidFill>
              </a:rPr>
              <a:t>.</a:t>
            </a:r>
          </a:p>
          <a:p>
            <a:pPr marL="514350" lvl="1" indent="-514350" algn="just">
              <a:spcBef>
                <a:spcPts val="700"/>
              </a:spcBef>
              <a:buClr>
                <a:schemeClr val="dk1"/>
              </a:buClr>
              <a:buSzPct val="25000"/>
              <a:buFont typeface="+mj-lt"/>
              <a:buAutoNum type="arabicPeriod"/>
            </a:pPr>
            <a:r>
              <a:rPr lang="en-US" sz="3500" dirty="0" smtClean="0">
                <a:solidFill>
                  <a:schemeClr val="dk1"/>
                </a:solidFill>
              </a:rPr>
              <a:t>Adds strength and stability</a:t>
            </a:r>
          </a:p>
          <a:p>
            <a:pPr marL="514350" lvl="1" indent="-514350" algn="just">
              <a:spcBef>
                <a:spcPts val="700"/>
              </a:spcBef>
              <a:buClr>
                <a:schemeClr val="dk1"/>
              </a:buClr>
              <a:buSzPct val="25000"/>
              <a:buFont typeface="+mj-lt"/>
              <a:buAutoNum type="arabicPeriod"/>
            </a:pPr>
            <a:r>
              <a:rPr lang="en-US" sz="3500" dirty="0" smtClean="0">
                <a:solidFill>
                  <a:schemeClr val="dk1"/>
                </a:solidFill>
              </a:rPr>
              <a:t>Reduces error in readings.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10819446" y="4498546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21731571" y="4449561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375060" y="15760822"/>
            <a:ext cx="10022247" cy="405454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Background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 smtClean="0">
                <a:solidFill>
                  <a:schemeClr val="dk1"/>
                </a:solidFill>
              </a:rPr>
              <a:t>Continuation from previous year’s project. Improve upon aspects of design: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Lower weight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Improve stability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Make antenna horns adjustable</a:t>
            </a:r>
            <a:endParaRPr lang="en-US" sz="3500" dirty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9863575" y="341300"/>
            <a:ext cx="12150299" cy="302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5072850" y="2022450"/>
            <a:ext cx="23232300" cy="185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</a:rPr>
              <a:t>ME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Team 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18:</a:t>
            </a:r>
            <a:r>
              <a:rPr lang="en-US" sz="36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Luke Baldwin, Josh Dennis, Kaylen Nollie, Desmond </a:t>
            </a:r>
            <a:r>
              <a:rPr lang="en-US" sz="3600" b="0" i="0" u="none" strike="noStrike" cap="none" baseline="0" dirty="0" err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Pressey</a:t>
            </a:r>
            <a:endParaRPr lang="en-US" sz="36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  <a:rtl val="0"/>
              </a:rPr>
              <a:t>Sponsored </a:t>
            </a:r>
            <a:r>
              <a:rPr lang="en-US" sz="3600" b="1" dirty="0">
                <a:solidFill>
                  <a:schemeClr val="lt1"/>
                </a:solidFill>
                <a:rtl val="0"/>
              </a:rPr>
              <a:t>by Northrop Grumman:</a:t>
            </a:r>
            <a:r>
              <a:rPr lang="en-US" sz="3600" dirty="0">
                <a:solidFill>
                  <a:schemeClr val="lt1"/>
                </a:solidFill>
                <a:rtl val="0"/>
              </a:rPr>
              <a:t> Pete </a:t>
            </a:r>
            <a:r>
              <a:rPr lang="en-US" sz="3600" dirty="0" err="1">
                <a:solidFill>
                  <a:schemeClr val="lt1"/>
                </a:solidFill>
                <a:rtl val="0"/>
              </a:rPr>
              <a:t>Stenger</a:t>
            </a:r>
            <a:r>
              <a:rPr lang="en-US" sz="3600" dirty="0">
                <a:solidFill>
                  <a:schemeClr val="lt1"/>
                </a:solidFill>
                <a:rtl val="0"/>
              </a:rPr>
              <a:t>, Mike </a:t>
            </a:r>
            <a:r>
              <a:rPr lang="en-US" sz="3600" dirty="0" smtClean="0">
                <a:solidFill>
                  <a:schemeClr val="lt1"/>
                </a:solidFill>
                <a:rtl val="0"/>
              </a:rPr>
              <a:t>Blue</a:t>
            </a:r>
          </a:p>
          <a:p>
            <a:pPr algn="ctr">
              <a:buClr>
                <a:schemeClr val="lt1"/>
              </a:buClr>
              <a:buSzPct val="25000"/>
            </a:pPr>
            <a:r>
              <a:rPr lang="en-US" sz="3600" b="1" dirty="0">
                <a:solidFill>
                  <a:schemeClr val="lt1"/>
                </a:solidFill>
              </a:rPr>
              <a:t>Advisors:   </a:t>
            </a:r>
            <a:r>
              <a:rPr lang="en-US" sz="3600" dirty="0">
                <a:solidFill>
                  <a:schemeClr val="lt1"/>
                </a:solidFill>
              </a:rPr>
              <a:t>Dr. Dorr Campbell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lang="en-US" sz="3600" dirty="0">
              <a:solidFill>
                <a:schemeClr val="lt1"/>
              </a:solidFill>
              <a:rtl val="0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4000" dirty="0">
              <a:solidFill>
                <a:schemeClr val="lt1"/>
              </a:solidFill>
              <a:rtl val="0"/>
            </a:endParaRP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639774" y="20751119"/>
            <a:ext cx="659790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13586" y="425643"/>
            <a:ext cx="32904899" cy="132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8000" b="0" i="0" u="none" strike="noStrike" cap="none" baseline="0">
                <a:solidFill>
                  <a:schemeClr val="lt1"/>
                </a:solidFill>
                <a:rtl val="0"/>
              </a:rPr>
              <a:t>Synthetic Aperture Radar I</a:t>
            </a:r>
            <a:r>
              <a:rPr lang="en-US" sz="8000">
                <a:solidFill>
                  <a:schemeClr val="lt1"/>
                </a:solidFill>
                <a:rtl val="0"/>
              </a:rPr>
              <a:t>mager</a:t>
            </a:r>
          </a:p>
        </p:txBody>
      </p:sp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6710" y="20818469"/>
            <a:ext cx="1323300" cy="132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/>
          <a:srcRect l="833" t="-178" r="1202" b="1"/>
          <a:stretch/>
        </p:blipFill>
        <p:spPr>
          <a:xfrm>
            <a:off x="22199310" y="4513720"/>
            <a:ext cx="9965546" cy="775737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</p:pic>
      <p:pic>
        <p:nvPicPr>
          <p:cNvPr id="27" name="Content Placeholder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185" y="9834625"/>
            <a:ext cx="9965546" cy="77006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56" y="7366680"/>
            <a:ext cx="7119187" cy="8248437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3" name="Shape 94"/>
          <p:cNvSpPr txBox="1"/>
          <p:nvPr/>
        </p:nvSpPr>
        <p:spPr>
          <a:xfrm>
            <a:off x="22123321" y="12717842"/>
            <a:ext cx="9965546" cy="579455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 smtClean="0">
                <a:solidFill>
                  <a:schemeClr val="dk1"/>
                </a:solidFill>
              </a:rPr>
              <a:t>Design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 smtClean="0">
                <a:solidFill>
                  <a:schemeClr val="dk1"/>
                </a:solidFill>
              </a:rPr>
              <a:t>The antennas are mounted on the structure at a predetermined position based on operational requirements.  </a:t>
            </a:r>
          </a:p>
          <a:p>
            <a:pPr marL="514350" marR="0" lvl="0" indent="-5143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+mj-lt"/>
              <a:buAutoNum type="arabicPeriod"/>
            </a:pPr>
            <a:r>
              <a:rPr lang="en-US" sz="3500" dirty="0" smtClean="0">
                <a:solidFill>
                  <a:schemeClr val="dk1"/>
                </a:solidFill>
              </a:rPr>
              <a:t>Antennas have 3 degrees of freedom.</a:t>
            </a:r>
          </a:p>
          <a:p>
            <a:pPr marL="514350" marR="0" lvl="0" indent="-5143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+mj-lt"/>
              <a:buAutoNum type="arabicPeriod"/>
            </a:pPr>
            <a:r>
              <a:rPr lang="en-US" sz="3500" dirty="0" smtClean="0">
                <a:solidFill>
                  <a:schemeClr val="dk1"/>
                </a:solidFill>
              </a:rPr>
              <a:t>Locking mechanism implemented for each degree of freedom.</a:t>
            </a:r>
          </a:p>
          <a:p>
            <a:pPr marL="514350" marR="0" lvl="0" indent="-5143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+mj-lt"/>
              <a:buAutoNum type="arabicPeriod"/>
            </a:pPr>
            <a:r>
              <a:rPr lang="en-US" sz="3500" dirty="0" smtClean="0">
                <a:solidFill>
                  <a:schemeClr val="dk1"/>
                </a:solidFill>
              </a:rPr>
              <a:t>The structure is modular and lightweight.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SU Poste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540115"/>
      </a:accent1>
      <a:accent2>
        <a:srgbClr val="CDC092"/>
      </a:accent2>
      <a:accent3>
        <a:srgbClr val="2B0007"/>
      </a:accent3>
      <a:accent4>
        <a:srgbClr val="A71930"/>
      </a:accent4>
      <a:accent5>
        <a:srgbClr val="728574"/>
      </a:accent5>
      <a:accent6>
        <a:srgbClr val="86AECA"/>
      </a:accent6>
      <a:hlink>
        <a:srgbClr val="A6A2C6"/>
      </a:hlink>
      <a:folHlink>
        <a:srgbClr val="EFE8B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152</Words>
  <Application>Microsoft Office PowerPoint</Application>
  <PresentationFormat>Custom</PresentationFormat>
  <Paragraphs>54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Garamond</vt:lpstr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studentpro</cp:lastModifiedBy>
  <cp:revision>18</cp:revision>
  <dcterms:modified xsi:type="dcterms:W3CDTF">2015-12-01T18:37:26Z</dcterms:modified>
</cp:coreProperties>
</file>