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3" r:id="rId1"/>
  </p:sldMasterIdLst>
  <p:notesMasterIdLst>
    <p:notesMasterId r:id="rId27"/>
  </p:notesMasterIdLst>
  <p:sldIdLst>
    <p:sldId id="256" r:id="rId2"/>
    <p:sldId id="266" r:id="rId3"/>
    <p:sldId id="273" r:id="rId4"/>
    <p:sldId id="272" r:id="rId5"/>
    <p:sldId id="286" r:id="rId6"/>
    <p:sldId id="267" r:id="rId7"/>
    <p:sldId id="271" r:id="rId8"/>
    <p:sldId id="274" r:id="rId9"/>
    <p:sldId id="257" r:id="rId10"/>
    <p:sldId id="275" r:id="rId11"/>
    <p:sldId id="263" r:id="rId12"/>
    <p:sldId id="270" r:id="rId13"/>
    <p:sldId id="277" r:id="rId14"/>
    <p:sldId id="278" r:id="rId15"/>
    <p:sldId id="279" r:id="rId16"/>
    <p:sldId id="280" r:id="rId17"/>
    <p:sldId id="281" r:id="rId18"/>
    <p:sldId id="282" r:id="rId19"/>
    <p:sldId id="287" r:id="rId20"/>
    <p:sldId id="262" r:id="rId21"/>
    <p:sldId id="258" r:id="rId22"/>
    <p:sldId id="285" r:id="rId23"/>
    <p:sldId id="259" r:id="rId24"/>
    <p:sldId id="265" r:id="rId25"/>
    <p:sldId id="26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8A79D5-55BF-44A4-9716-3ED45AA83448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C3159-86EA-46B1-998A-E9ACB7D1F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18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C3159-86EA-46B1-998A-E9ACB7D1FE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804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C3159-86EA-46B1-998A-E9ACB7D1FEC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86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148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409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545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457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314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181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942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21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413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411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74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5118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hyperlink" Target="file:///E:\Senior%20Design\horn_antenna_designA.pd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hyperlink" Target="file:///E:\Senior%20Design\DesignB.pd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file:///E:\Senior%20Design\double_pivot_mount_DesignC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Synthetic Aperture Radar Imager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400" dirty="0" smtClean="0"/>
              <a:t>Team 18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19"/>
            <a:ext cx="10058400" cy="1833038"/>
          </a:xfrm>
        </p:spPr>
        <p:txBody>
          <a:bodyPr numCol="2">
            <a:noAutofit/>
          </a:bodyPr>
          <a:lstStyle/>
          <a:p>
            <a:r>
              <a:rPr lang="en-US" sz="1400" b="1" dirty="0" smtClean="0"/>
              <a:t>	Members:</a:t>
            </a:r>
          </a:p>
          <a:p>
            <a:r>
              <a:rPr lang="en-US" sz="1400" b="1" dirty="0" smtClean="0"/>
              <a:t>	Luke Baldwin</a:t>
            </a:r>
          </a:p>
          <a:p>
            <a:r>
              <a:rPr lang="en-US" sz="1400" b="1" dirty="0" smtClean="0"/>
              <a:t>	Josh Dennis</a:t>
            </a:r>
          </a:p>
          <a:p>
            <a:r>
              <a:rPr lang="en-US" sz="1400" b="1" dirty="0" smtClean="0"/>
              <a:t>	Kaylen Nollie</a:t>
            </a:r>
          </a:p>
          <a:p>
            <a:r>
              <a:rPr lang="en-US" sz="1400" b="1" dirty="0" smtClean="0"/>
              <a:t>	Desmond </a:t>
            </a:r>
            <a:r>
              <a:rPr lang="en-US" sz="1400" b="1" dirty="0" err="1" smtClean="0"/>
              <a:t>Pressey</a:t>
            </a:r>
            <a:endParaRPr lang="en-US" sz="1400" b="1" dirty="0" smtClean="0"/>
          </a:p>
          <a:p>
            <a:r>
              <a:rPr lang="en-US" sz="1400" b="1" dirty="0" smtClean="0"/>
              <a:t>	Sponsor: </a:t>
            </a:r>
            <a:r>
              <a:rPr lang="en-US" sz="1400" b="1" dirty="0"/>
              <a:t>Northrop Grumman</a:t>
            </a:r>
            <a:endParaRPr lang="en-US" sz="1400" b="1" dirty="0" smtClean="0"/>
          </a:p>
          <a:p>
            <a:r>
              <a:rPr lang="en-US" sz="1400" b="1" dirty="0" smtClean="0"/>
              <a:t>	Contact: Mike Blue</a:t>
            </a:r>
          </a:p>
          <a:p>
            <a:r>
              <a:rPr lang="en-US" sz="1400" b="1" dirty="0" smtClean="0"/>
              <a:t>	Advisor: Dr. </a:t>
            </a:r>
            <a:r>
              <a:rPr lang="en-US" sz="1400" b="1" dirty="0" err="1" smtClean="0"/>
              <a:t>dorr</a:t>
            </a:r>
            <a:r>
              <a:rPr lang="en-US" sz="1400" b="1" dirty="0" smtClean="0"/>
              <a:t> Campbell</a:t>
            </a:r>
          </a:p>
          <a:p>
            <a:r>
              <a:rPr lang="en-US" sz="1400" b="1" dirty="0" smtClean="0"/>
              <a:t>	Instructor: Dr. Nikhil Gupta</a:t>
            </a:r>
          </a:p>
          <a:p>
            <a:r>
              <a:rPr lang="en-US" sz="1400" b="1" dirty="0" smtClean="0"/>
              <a:t>	Date: 10/22/2015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63240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Project was divided into multiple parts: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Structure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Horn holders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Base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Hardware Box (EE Team)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2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</a:t>
            </a:r>
            <a:r>
              <a:rPr lang="en-US" dirty="0"/>
              <a:t>Concepts – </a:t>
            </a:r>
            <a:r>
              <a:rPr lang="en-US" dirty="0" smtClean="0"/>
              <a:t>Structure</a:t>
            </a:r>
            <a:br>
              <a:rPr lang="en-US" dirty="0" smtClean="0"/>
            </a:br>
            <a:r>
              <a:rPr lang="en-US" dirty="0" smtClean="0"/>
              <a:t>Design A (80-20)</a:t>
            </a:r>
            <a:endParaRPr lang="en-US" dirty="0"/>
          </a:p>
        </p:txBody>
      </p:sp>
      <p:pic>
        <p:nvPicPr>
          <p:cNvPr id="12" name="Content Placeholder 11" descr="Screen Clippi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963" y="1952097"/>
            <a:ext cx="4938712" cy="381105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11</a:t>
            </a:fld>
            <a:endParaRPr lang="en-US"/>
          </a:p>
        </p:txBody>
      </p:sp>
      <p:pic>
        <p:nvPicPr>
          <p:cNvPr id="15" name="Content Placeholder 14" descr="Screen Clippi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1957328"/>
            <a:ext cx="4937125" cy="3800595"/>
          </a:xfrm>
        </p:spPr>
      </p:pic>
    </p:spTree>
    <p:extLst>
      <p:ext uri="{BB962C8B-B14F-4D97-AF65-F5344CB8AC3E}">
        <p14:creationId xmlns:p14="http://schemas.microsoft.com/office/powerpoint/2010/main" val="251912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</a:t>
            </a:r>
            <a:r>
              <a:rPr lang="en-US" dirty="0"/>
              <a:t>Concepts – </a:t>
            </a:r>
            <a:r>
              <a:rPr lang="en-US" dirty="0" smtClean="0"/>
              <a:t>Structure</a:t>
            </a:r>
            <a:br>
              <a:rPr lang="en-US" dirty="0" smtClean="0"/>
            </a:br>
            <a:r>
              <a:rPr lang="en-US" dirty="0" smtClean="0"/>
              <a:t>Design B (Fabricated Al)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12</a:t>
            </a:fld>
            <a:endParaRPr lang="en-US"/>
          </a:p>
        </p:txBody>
      </p:sp>
      <p:pic>
        <p:nvPicPr>
          <p:cNvPr id="8" name="Content Placeholder 7" descr="Screen Clippi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963" y="1946877"/>
            <a:ext cx="4938712" cy="3821497"/>
          </a:xfrm>
        </p:spPr>
      </p:pic>
      <p:pic>
        <p:nvPicPr>
          <p:cNvPr id="9" name="Content Placeholder 8" descr="Screen Clippi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1944621"/>
            <a:ext cx="4937125" cy="3826009"/>
          </a:xfrm>
        </p:spPr>
      </p:pic>
    </p:spTree>
    <p:extLst>
      <p:ext uri="{BB962C8B-B14F-4D97-AF65-F5344CB8AC3E}">
        <p14:creationId xmlns:p14="http://schemas.microsoft.com/office/powerpoint/2010/main" val="248189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Concepts Evaluation – Structure</a:t>
            </a:r>
            <a:br>
              <a:rPr lang="en-US" dirty="0"/>
            </a:br>
            <a:r>
              <a:rPr lang="en-US" dirty="0" smtClean="0"/>
              <a:t>Pros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Design A (80-20)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sz="2200" dirty="0" smtClean="0"/>
              <a:t>Modularity makes it easy to assemble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 Provides limitless translational horn placement along the beam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 Simple to order and machine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 Lightweight compared to equivalent solid cross section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Design b (Fabricated Al)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sz="2200" dirty="0" smtClean="0"/>
              <a:t>Thicker cross section allows more sturdiness and deformation resistance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 Larger bolts and hardware can be used in  assembly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 Larger surface area for ground contact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2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 Evaluation – Structure</a:t>
            </a:r>
            <a:br>
              <a:rPr lang="en-US" dirty="0" smtClean="0"/>
            </a:br>
            <a:r>
              <a:rPr lang="en-US" dirty="0" smtClean="0"/>
              <a:t>Cons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Design A (80-20)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 Fasteners might not carry weight or force well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 Offers little waveguide/horn protection to the elements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 Component box could deform support beams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Design b (Fabricated Al)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sz="2200" dirty="0" smtClean="0"/>
              <a:t>Additional time to manufacture and assemble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 More weight than 80-20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 Back mount of component box causes additional stress on arms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 More expensive</a:t>
            </a:r>
          </a:p>
          <a:p>
            <a:pPr marL="0" indent="0">
              <a:buNone/>
            </a:pPr>
            <a:r>
              <a:rPr lang="en-US" sz="2200" dirty="0" smtClean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58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Concepts – Horn Holder</a:t>
            </a:r>
            <a:br>
              <a:rPr lang="en-US" dirty="0" smtClean="0"/>
            </a:br>
            <a:r>
              <a:rPr lang="en-US" dirty="0" smtClean="0"/>
              <a:t>Design A (Articulating Arm)</a:t>
            </a:r>
            <a:endParaRPr lang="en-US" dirty="0"/>
          </a:p>
        </p:txBody>
      </p:sp>
      <p:pic>
        <p:nvPicPr>
          <p:cNvPr id="9" name="Content Placeholder 8" descr="Screen Clippin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5" r="5407" b="2976"/>
          <a:stretch/>
        </p:blipFill>
        <p:spPr>
          <a:xfrm>
            <a:off x="3188525" y="1819286"/>
            <a:ext cx="5814951" cy="447463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69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9" descr="Screen Clippin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6" t="4082" r="1408" b="4405"/>
          <a:stretch/>
        </p:blipFill>
        <p:spPr>
          <a:xfrm>
            <a:off x="3026228" y="1773883"/>
            <a:ext cx="6139544" cy="455932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Concepts – Horn Holder</a:t>
            </a:r>
            <a:br>
              <a:rPr lang="en-US" dirty="0"/>
            </a:br>
            <a:r>
              <a:rPr lang="en-US" dirty="0"/>
              <a:t>Design </a:t>
            </a:r>
            <a:r>
              <a:rPr lang="en-US" dirty="0" smtClean="0"/>
              <a:t>B (Handle Tilt)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43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Concepts – Horn Holder</a:t>
            </a:r>
            <a:br>
              <a:rPr lang="en-US" dirty="0"/>
            </a:br>
            <a:r>
              <a:rPr lang="en-US" dirty="0"/>
              <a:t>Design </a:t>
            </a:r>
            <a:r>
              <a:rPr lang="en-US" dirty="0" smtClean="0"/>
              <a:t>C (Covered Tilt)</a:t>
            </a:r>
            <a:endParaRPr lang="en-US" dirty="0"/>
          </a:p>
        </p:txBody>
      </p:sp>
      <p:pic>
        <p:nvPicPr>
          <p:cNvPr id="7" name="Content Placeholder 6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" t="10455" r="2239" b="26330"/>
          <a:stretch/>
        </p:blipFill>
        <p:spPr>
          <a:xfrm>
            <a:off x="1684317" y="1787648"/>
            <a:ext cx="8823366" cy="449598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45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Concepts Evaluation – </a:t>
            </a:r>
            <a:r>
              <a:rPr lang="en-US" dirty="0" smtClean="0"/>
              <a:t>Horn Holder</a:t>
            </a:r>
            <a:br>
              <a:rPr lang="en-US" dirty="0" smtClean="0"/>
            </a:br>
            <a:r>
              <a:rPr lang="en-US" dirty="0" smtClean="0"/>
              <a:t>Pros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7635" y="1814945"/>
            <a:ext cx="2438401" cy="736282"/>
          </a:xfrm>
        </p:spPr>
        <p:txBody>
          <a:bodyPr/>
          <a:lstStyle/>
          <a:p>
            <a:r>
              <a:rPr lang="en-US" dirty="0" smtClean="0"/>
              <a:t>Design A (Articulating Arm)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2217" y="2551227"/>
            <a:ext cx="2297085" cy="33782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sz="2200" dirty="0" smtClean="0"/>
              <a:t>Simplest of designs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 Has proven concept (computer monitor model)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31673" y="1814945"/>
            <a:ext cx="3228109" cy="736282"/>
          </a:xfrm>
        </p:spPr>
        <p:txBody>
          <a:bodyPr/>
          <a:lstStyle/>
          <a:p>
            <a:pPr algn="ctr"/>
            <a:r>
              <a:rPr lang="en-US" dirty="0" smtClean="0"/>
              <a:t>Design b (Handle Tilt)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15746" y="2515052"/>
            <a:ext cx="2895600" cy="33782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sz="2200" dirty="0" smtClean="0"/>
              <a:t>Cover allows for attachments (laser alignment)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 Rotation about the center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 Modeled in compatibility with 80/20 structures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18</a:t>
            </a:fld>
            <a:endParaRPr lang="en-US"/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035635" y="1814945"/>
            <a:ext cx="3075709" cy="736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00" b="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Design c (Covered Tilt)</a:t>
            </a:r>
            <a:endParaRPr lang="en-US" dirty="0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4153593" y="2551227"/>
            <a:ext cx="3272443" cy="33782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sz="2200" dirty="0" smtClean="0"/>
              <a:t>Easy to adjust manually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 Rotation one point on the rear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83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Concepts Evaluation – </a:t>
            </a:r>
            <a:r>
              <a:rPr lang="en-US" dirty="0" smtClean="0"/>
              <a:t>Horn Holder</a:t>
            </a:r>
            <a:br>
              <a:rPr lang="en-US" dirty="0" smtClean="0"/>
            </a:br>
            <a:r>
              <a:rPr lang="en-US" dirty="0" smtClean="0"/>
              <a:t>Cons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7635" y="1814945"/>
            <a:ext cx="2438401" cy="736282"/>
          </a:xfrm>
        </p:spPr>
        <p:txBody>
          <a:bodyPr/>
          <a:lstStyle/>
          <a:p>
            <a:r>
              <a:rPr lang="en-US" dirty="0" smtClean="0"/>
              <a:t>Design A (Articulating Arm)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2217" y="2551227"/>
            <a:ext cx="2297085" cy="3378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31673" y="1814945"/>
            <a:ext cx="3228109" cy="736282"/>
          </a:xfrm>
        </p:spPr>
        <p:txBody>
          <a:bodyPr/>
          <a:lstStyle/>
          <a:p>
            <a:pPr algn="ctr"/>
            <a:r>
              <a:rPr lang="en-US" dirty="0" smtClean="0"/>
              <a:t>Design b (Handle Tilt)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15746" y="2515052"/>
            <a:ext cx="2895600" cy="33782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Structure is quite complex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Cover may affect antenna readings</a:t>
            </a:r>
            <a:endParaRPr lang="en-US" sz="2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19</a:t>
            </a:fld>
            <a:endParaRPr lang="en-US"/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035635" y="1814945"/>
            <a:ext cx="3075709" cy="736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00" b="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Design c (Covered Tilt)</a:t>
            </a:r>
            <a:endParaRPr lang="en-US" dirty="0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4153593" y="2551227"/>
            <a:ext cx="3272443" cy="33782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4499952" y="2551227"/>
            <a:ext cx="2297085" cy="33782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sz="2200" dirty="0" smtClean="0"/>
              <a:t>The method of position locking is unclear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 Challenging to use handle bars and attach to structure</a:t>
            </a:r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1427016" y="2551227"/>
            <a:ext cx="2297085" cy="33782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sz="2200" dirty="0" smtClean="0"/>
              <a:t>Pivots are not about the center or in line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 Favors mounting to the top of structure bar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Horns on vertical column will be a challenge</a:t>
            </a:r>
            <a:endParaRPr lang="en-US" dirty="0" smtClean="0"/>
          </a:p>
          <a:p>
            <a:pPr marL="0" indent="0">
              <a:buFont typeface="Calibri" panose="020F0502020204030204" pitchFamily="34" charset="0"/>
              <a:buNone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58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 Introduction to SAR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Last Year: Overview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 Project Description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Design Concepts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Design Evaluation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 Risks and Challenges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 Schedule and Future Plans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80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6122919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600" dirty="0" smtClean="0"/>
              <a:t>Continue sponsor and ECE team communication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Optimize structure and horn holder design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Adding new constraints upon feedback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 Cost vs Benefit analysis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 Submit final suggestion to sponsor</a:t>
            </a:r>
            <a:endParaRPr lang="en-US" sz="2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/>
              <a:t> Base </a:t>
            </a:r>
            <a:r>
              <a:rPr lang="en-US" sz="2600" dirty="0"/>
              <a:t>platform </a:t>
            </a:r>
            <a:r>
              <a:rPr lang="en-US" sz="2600" dirty="0" smtClean="0"/>
              <a:t>concept generation</a:t>
            </a:r>
            <a:endParaRPr lang="en-US" sz="2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Dependent on final structure design</a:t>
            </a:r>
          </a:p>
          <a:p>
            <a:pPr marL="384048" lvl="2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20</a:t>
            </a:fld>
            <a:endParaRPr lang="en-US"/>
          </a:p>
        </p:txBody>
      </p:sp>
      <p:pic>
        <p:nvPicPr>
          <p:cNvPr id="1026" name="Picture 2" descr="http://images1.mcmaster.com/mvA/contents/gfx/small/2543t31p1s.png?ver=131607863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016" y="3095509"/>
            <a:ext cx="1815873" cy="15238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415783" y="4974336"/>
            <a:ext cx="37966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Aluminum Platform Truck:</a:t>
            </a:r>
          </a:p>
          <a:p>
            <a:r>
              <a:rPr lang="en-US" dirty="0" smtClean="0"/>
              <a:t>McMaster-Carr </a:t>
            </a:r>
            <a:r>
              <a:rPr lang="en-US" dirty="0"/>
              <a:t>($450</a:t>
            </a:r>
            <a:r>
              <a:rPr lang="en-US" dirty="0" smtClean="0"/>
              <a:t>) [6]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96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Prioritizing Engineering Characteristics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21</a:t>
            </a:fld>
            <a:endParaRPr lang="en-US"/>
          </a:p>
        </p:txBody>
      </p:sp>
      <p:graphicFrame>
        <p:nvGraphicFramePr>
          <p:cNvPr id="18" name="Content Placeholder 1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0265707"/>
              </p:ext>
            </p:extLst>
          </p:nvPr>
        </p:nvGraphicFramePr>
        <p:xfrm>
          <a:off x="328946" y="1831273"/>
          <a:ext cx="8791303" cy="4343895"/>
        </p:xfrm>
        <a:graphic>
          <a:graphicData uri="http://schemas.openxmlformats.org/drawingml/2006/table">
            <a:tbl>
              <a:tblPr/>
              <a:tblGrid>
                <a:gridCol w="2826515"/>
                <a:gridCol w="353315"/>
                <a:gridCol w="623497"/>
                <a:gridCol w="623497"/>
                <a:gridCol w="623497"/>
                <a:gridCol w="623497"/>
                <a:gridCol w="623497"/>
                <a:gridCol w="623497"/>
                <a:gridCol w="623497"/>
                <a:gridCol w="623497"/>
                <a:gridCol w="623497"/>
              </a:tblGrid>
              <a:tr h="190633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Customer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Requirements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Customer Importance</a:t>
                      </a:r>
                    </a:p>
                  </a:txBody>
                  <a:tcPr marL="9172" marR="9172" marT="917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Charateristics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030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Structural Thickness</a:t>
                      </a:r>
                    </a:p>
                  </a:txBody>
                  <a:tcPr marL="9172" marR="9172" marT="917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Used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Locking Mechanism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Axis Adjustability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Mounting Mechansim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 size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 Above Ground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Crossbeams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Weight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vert="vert27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Increased Stability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5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Lower Weight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5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Good Images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5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Better Horn Mounting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5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5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Hardware Box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5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Portability 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Score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65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Relative Weight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65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Rank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E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F3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F3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F6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9322130" y="1831273"/>
            <a:ext cx="261257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Most Important EC’s:</a:t>
            </a:r>
          </a:p>
          <a:p>
            <a:r>
              <a:rPr lang="en-US" dirty="0" smtClean="0"/>
              <a:t>1.   Mounting Mechanism</a:t>
            </a:r>
          </a:p>
          <a:p>
            <a:r>
              <a:rPr lang="en-US" dirty="0" smtClean="0"/>
              <a:t>1.   Locking Mechanism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Material Used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Base Size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Axis Adjustability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Structural Thickness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Height Above Ground</a:t>
            </a:r>
          </a:p>
          <a:p>
            <a:pPr marL="342900" indent="-342900">
              <a:buAutoNum type="arabicPeriod" startAt="7"/>
            </a:pPr>
            <a:r>
              <a:rPr lang="en-US" dirty="0" smtClean="0"/>
              <a:t>Number of Crossbars</a:t>
            </a:r>
          </a:p>
          <a:p>
            <a:r>
              <a:rPr lang="en-US" dirty="0" smtClean="0"/>
              <a:t>9.   Weight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54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1"/>
            <a:ext cx="10058400" cy="748144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Schedule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574" y="577648"/>
            <a:ext cx="8808853" cy="575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281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sz="2800" dirty="0" smtClean="0"/>
              <a:t>Regular meetings with group, EE team, and sponsor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Conduct Failure Modes Effects Analysis (FMEA) on designs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Design selection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Propose final design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Make Bill of Materials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Submit Purchase </a:t>
            </a:r>
            <a:r>
              <a:rPr lang="en-US" sz="2800" dirty="0" smtClean="0"/>
              <a:t>Order</a:t>
            </a:r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49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Review of SAR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Review of last year’s final product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Project objectives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Generate design concepts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Prioritize </a:t>
            </a:r>
            <a:r>
              <a:rPr lang="en-US" dirty="0"/>
              <a:t>engineering </a:t>
            </a:r>
            <a:r>
              <a:rPr lang="en-US" dirty="0" smtClean="0"/>
              <a:t>characteristics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Proposed course of action for determining final design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Discussed future plans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37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NASA </a:t>
            </a:r>
            <a:r>
              <a:rPr lang="en-US" dirty="0" err="1"/>
              <a:t>AirSAR</a:t>
            </a:r>
            <a:r>
              <a:rPr lang="en-US" dirty="0"/>
              <a:t>, https://</a:t>
            </a:r>
            <a:r>
              <a:rPr lang="en-US" dirty="0" smtClean="0"/>
              <a:t>upload.wikimedia.org/wikipedia/commons/a/a6/AirSAR-instrument-on-aircraft.jpg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Radar Tutorial, http</a:t>
            </a:r>
            <a:r>
              <a:rPr lang="en-US" dirty="0"/>
              <a:t>://</a:t>
            </a:r>
            <a:r>
              <a:rPr lang="en-US" dirty="0" smtClean="0"/>
              <a:t>www.radartutorial.eu/20.airborne/pic/sar_principle.print.png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Cammuse</a:t>
            </a:r>
            <a:r>
              <a:rPr lang="en-US" dirty="0"/>
              <a:t>, Matthew. “SAR Final Presentation.” http://eng.fsu.edu/me/senior_design/2015/team27/Webpage/presentations/Team%20E%2311_Milestone%20%237%20Presentation_%20Final%20Report.pptx. Web 10/18/2015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E11 </a:t>
            </a:r>
            <a:r>
              <a:rPr lang="en-US" dirty="0"/>
              <a:t>Milestone – Final Report, http://eng.fsu.edu/me/senior_design/2015/team27/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smtClean="0"/>
              <a:t>www.northropgrumman.com/Photos/pgM_BA-10002_067.jpg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http://www.mcmaster.com/#carts/=zgsvoa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60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SAR Application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117" y="1846263"/>
            <a:ext cx="3094403" cy="402272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3</a:t>
            </a:fld>
            <a:endParaRPr lang="en-US"/>
          </a:p>
        </p:txBody>
      </p:sp>
      <p:pic>
        <p:nvPicPr>
          <p:cNvPr id="10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082" y="1846263"/>
            <a:ext cx="2657436" cy="40227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094026" y="5533901"/>
            <a:ext cx="451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94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High-Resolution SAR Image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4</a:t>
            </a:fld>
            <a:endParaRPr lang="en-US"/>
          </a:p>
        </p:txBody>
      </p:sp>
      <p:pic>
        <p:nvPicPr>
          <p:cNvPr id="10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171" y="1846263"/>
            <a:ext cx="7975983" cy="4022725"/>
          </a:xfrm>
        </p:spPr>
      </p:pic>
      <p:sp>
        <p:nvSpPr>
          <p:cNvPr id="9" name="TextBox 8"/>
          <p:cNvSpPr txBox="1"/>
          <p:nvPr/>
        </p:nvSpPr>
        <p:spPr>
          <a:xfrm>
            <a:off x="10094026" y="5533901"/>
            <a:ext cx="451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[2]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54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 Create a Synthetic Aperture Radar </a:t>
            </a:r>
          </a:p>
          <a:p>
            <a:pPr lvl="1">
              <a:buFont typeface="Arial"/>
              <a:buChar char="•"/>
            </a:pPr>
            <a:r>
              <a:rPr lang="en-US" sz="2400" dirty="0"/>
              <a:t>Weapons detection for homeland </a:t>
            </a:r>
            <a:r>
              <a:rPr lang="en-US" sz="2400" dirty="0" smtClean="0"/>
              <a:t>security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Stationary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Low resolution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Concealable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Low Cost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Relatively mobile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5</a:t>
            </a:fld>
            <a:endParaRPr lang="en-US"/>
          </a:p>
        </p:txBody>
      </p:sp>
      <p:pic>
        <p:nvPicPr>
          <p:cNvPr id="8" name="Content Placeholder 1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4" r="9034"/>
          <a:stretch>
            <a:fillRect/>
          </a:stretch>
        </p:blipFill>
        <p:spPr>
          <a:xfrm>
            <a:off x="6217920" y="1845735"/>
            <a:ext cx="4937760" cy="4023360"/>
          </a:xfrm>
        </p:spPr>
      </p:pic>
      <p:sp>
        <p:nvSpPr>
          <p:cNvPr id="9" name="TextBox 8"/>
          <p:cNvSpPr txBox="1"/>
          <p:nvPr/>
        </p:nvSpPr>
        <p:spPr>
          <a:xfrm>
            <a:off x="10078464" y="5888535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[3]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44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lide Number Placeholder 1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195BE-DE9D-4EE8-BFFF-97CA0CCDD1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98211" y="247673"/>
            <a:ext cx="8866710" cy="612857"/>
          </a:xfrm>
        </p:spPr>
        <p:txBody>
          <a:bodyPr>
            <a:noAutofit/>
          </a:bodyPr>
          <a:lstStyle/>
          <a:p>
            <a:r>
              <a:rPr lang="en-US" sz="4400" u="sng" dirty="0">
                <a:solidFill>
                  <a:schemeClr val="tx1"/>
                </a:solidFill>
              </a:rPr>
              <a:t>Imaging Radar Operational </a:t>
            </a:r>
            <a:r>
              <a:rPr lang="en-US" sz="4400" u="sng" dirty="0" smtClean="0">
                <a:solidFill>
                  <a:schemeClr val="tx1"/>
                </a:solidFill>
              </a:rPr>
              <a:t>Concept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4918565" y="778083"/>
            <a:ext cx="1951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40 x 40  inch scene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3014771" y="2946528"/>
            <a:ext cx="1727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20 [</a:t>
            </a:r>
            <a:r>
              <a:rPr lang="en-US" dirty="0" err="1" smtClean="0">
                <a:solidFill>
                  <a:prstClr val="black"/>
                </a:solidFill>
              </a:rPr>
              <a:t>ft</a:t>
            </a:r>
            <a:r>
              <a:rPr lang="en-US" dirty="0" smtClean="0">
                <a:solidFill>
                  <a:prstClr val="black"/>
                </a:solidFill>
              </a:rPr>
              <a:t>] range to scene center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999034" y="1090809"/>
            <a:ext cx="4141132" cy="3630620"/>
            <a:chOff x="1954868" y="1154183"/>
            <a:chExt cx="4141132" cy="3630620"/>
          </a:xfrm>
        </p:grpSpPr>
        <p:grpSp>
          <p:nvGrpSpPr>
            <p:cNvPr id="197" name="Group 196"/>
            <p:cNvGrpSpPr/>
            <p:nvPr/>
          </p:nvGrpSpPr>
          <p:grpSpPr>
            <a:xfrm>
              <a:off x="3480159" y="1154183"/>
              <a:ext cx="2615841" cy="2821371"/>
              <a:chOff x="4104202" y="1873960"/>
              <a:chExt cx="3655413" cy="3655413"/>
            </a:xfrm>
          </p:grpSpPr>
          <p:grpSp>
            <p:nvGrpSpPr>
              <p:cNvPr id="179" name="Group 178"/>
              <p:cNvGrpSpPr/>
              <p:nvPr/>
            </p:nvGrpSpPr>
            <p:grpSpPr>
              <a:xfrm>
                <a:off x="4104202" y="2125360"/>
                <a:ext cx="3655413" cy="3030532"/>
                <a:chOff x="4104202" y="2125360"/>
                <a:chExt cx="2700306" cy="3030532"/>
              </a:xfrm>
            </p:grpSpPr>
            <p:sp>
              <p:nvSpPr>
                <p:cNvPr id="162" name="Oval 161"/>
                <p:cNvSpPr/>
                <p:nvPr/>
              </p:nvSpPr>
              <p:spPr>
                <a:xfrm rot="5400000">
                  <a:off x="5334464" y="1114212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3" name="Oval 162"/>
                <p:cNvSpPr/>
                <p:nvPr/>
              </p:nvSpPr>
              <p:spPr>
                <a:xfrm rot="5400000">
                  <a:off x="5307376" y="131280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4" name="Oval 163"/>
                <p:cNvSpPr/>
                <p:nvPr/>
              </p:nvSpPr>
              <p:spPr>
                <a:xfrm rot="5400000">
                  <a:off x="5318448" y="1884303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5" name="Oval 164"/>
                <p:cNvSpPr/>
                <p:nvPr/>
              </p:nvSpPr>
              <p:spPr>
                <a:xfrm rot="5400000">
                  <a:off x="5307375" y="922187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7" name="Oval 166"/>
                <p:cNvSpPr/>
                <p:nvPr/>
              </p:nvSpPr>
              <p:spPr>
                <a:xfrm rot="5400000">
                  <a:off x="5361552" y="150192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8" name="Oval 167"/>
                <p:cNvSpPr/>
                <p:nvPr/>
              </p:nvSpPr>
              <p:spPr>
                <a:xfrm rot="5400000">
                  <a:off x="5334464" y="1686868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9" name="Oval 168"/>
                <p:cNvSpPr/>
                <p:nvPr/>
              </p:nvSpPr>
              <p:spPr>
                <a:xfrm rot="5400000">
                  <a:off x="5314313" y="2072207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0" name="Oval 169"/>
                <p:cNvSpPr/>
                <p:nvPr/>
              </p:nvSpPr>
              <p:spPr>
                <a:xfrm rot="5400000">
                  <a:off x="5330233" y="225058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1" name="Oval 170"/>
                <p:cNvSpPr/>
                <p:nvPr/>
              </p:nvSpPr>
              <p:spPr>
                <a:xfrm rot="5400000">
                  <a:off x="5382222" y="2624322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2" name="Oval 171"/>
                <p:cNvSpPr/>
                <p:nvPr/>
              </p:nvSpPr>
              <p:spPr>
                <a:xfrm rot="5400000">
                  <a:off x="5355134" y="282291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3" name="Oval 172"/>
                <p:cNvSpPr/>
                <p:nvPr/>
              </p:nvSpPr>
              <p:spPr>
                <a:xfrm rot="5400000">
                  <a:off x="5366206" y="3380765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4" name="Oval 173"/>
                <p:cNvSpPr/>
                <p:nvPr/>
              </p:nvSpPr>
              <p:spPr>
                <a:xfrm rot="5400000">
                  <a:off x="5355133" y="2432297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5" name="Oval 174"/>
                <p:cNvSpPr/>
                <p:nvPr/>
              </p:nvSpPr>
              <p:spPr>
                <a:xfrm rot="5400000">
                  <a:off x="5409310" y="301203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6" name="Oval 175"/>
                <p:cNvSpPr/>
                <p:nvPr/>
              </p:nvSpPr>
              <p:spPr>
                <a:xfrm rot="5400000">
                  <a:off x="5382222" y="3196978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7" name="Oval 176"/>
                <p:cNvSpPr/>
                <p:nvPr/>
              </p:nvSpPr>
              <p:spPr>
                <a:xfrm rot="5400000">
                  <a:off x="5362071" y="3568669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8" name="Oval 177"/>
                <p:cNvSpPr/>
                <p:nvPr/>
              </p:nvSpPr>
              <p:spPr>
                <a:xfrm rot="5400000">
                  <a:off x="5377991" y="376069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80" name="Group 179"/>
              <p:cNvGrpSpPr/>
              <p:nvPr/>
            </p:nvGrpSpPr>
            <p:grpSpPr>
              <a:xfrm rot="16200000">
                <a:off x="4099855" y="2186401"/>
                <a:ext cx="3655413" cy="3030532"/>
                <a:chOff x="4104202" y="2125360"/>
                <a:chExt cx="2700306" cy="3030532"/>
              </a:xfrm>
              <a:solidFill>
                <a:srgbClr val="FFFF00">
                  <a:alpha val="61000"/>
                </a:srgbClr>
              </a:solidFill>
            </p:grpSpPr>
            <p:sp>
              <p:nvSpPr>
                <p:cNvPr id="181" name="Oval 180"/>
                <p:cNvSpPr/>
                <p:nvPr/>
              </p:nvSpPr>
              <p:spPr>
                <a:xfrm rot="5400000">
                  <a:off x="5334464" y="1114212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2" name="Oval 181"/>
                <p:cNvSpPr/>
                <p:nvPr/>
              </p:nvSpPr>
              <p:spPr>
                <a:xfrm rot="5400000">
                  <a:off x="5307376" y="131280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3" name="Oval 182"/>
                <p:cNvSpPr/>
                <p:nvPr/>
              </p:nvSpPr>
              <p:spPr>
                <a:xfrm rot="5400000">
                  <a:off x="5318448" y="1884303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4" name="Oval 183"/>
                <p:cNvSpPr/>
                <p:nvPr/>
              </p:nvSpPr>
              <p:spPr>
                <a:xfrm rot="5400000">
                  <a:off x="5307375" y="922187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5" name="Oval 184"/>
                <p:cNvSpPr/>
                <p:nvPr/>
              </p:nvSpPr>
              <p:spPr>
                <a:xfrm rot="5400000">
                  <a:off x="5361552" y="150192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6" name="Oval 185"/>
                <p:cNvSpPr/>
                <p:nvPr/>
              </p:nvSpPr>
              <p:spPr>
                <a:xfrm rot="5400000">
                  <a:off x="5334464" y="1686868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7" name="Oval 186"/>
                <p:cNvSpPr/>
                <p:nvPr/>
              </p:nvSpPr>
              <p:spPr>
                <a:xfrm rot="5400000">
                  <a:off x="5314313" y="2072207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8" name="Oval 187"/>
                <p:cNvSpPr/>
                <p:nvPr/>
              </p:nvSpPr>
              <p:spPr>
                <a:xfrm rot="5400000">
                  <a:off x="5330233" y="225058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9" name="Oval 188"/>
                <p:cNvSpPr/>
                <p:nvPr/>
              </p:nvSpPr>
              <p:spPr>
                <a:xfrm rot="5400000">
                  <a:off x="5382222" y="2624322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0" name="Oval 189"/>
                <p:cNvSpPr/>
                <p:nvPr/>
              </p:nvSpPr>
              <p:spPr>
                <a:xfrm rot="5400000">
                  <a:off x="5355134" y="282291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1" name="Oval 190"/>
                <p:cNvSpPr/>
                <p:nvPr/>
              </p:nvSpPr>
              <p:spPr>
                <a:xfrm rot="5400000">
                  <a:off x="5366206" y="3380765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92" name="Oval 191"/>
                <p:cNvSpPr/>
                <p:nvPr/>
              </p:nvSpPr>
              <p:spPr>
                <a:xfrm rot="5400000">
                  <a:off x="5355133" y="2432297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93" name="Oval 192"/>
                <p:cNvSpPr/>
                <p:nvPr/>
              </p:nvSpPr>
              <p:spPr>
                <a:xfrm rot="5400000">
                  <a:off x="5409310" y="301203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4" name="Oval 193"/>
                <p:cNvSpPr/>
                <p:nvPr/>
              </p:nvSpPr>
              <p:spPr>
                <a:xfrm rot="5400000">
                  <a:off x="5382222" y="3196978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5" name="Oval 194"/>
                <p:cNvSpPr/>
                <p:nvPr/>
              </p:nvSpPr>
              <p:spPr>
                <a:xfrm rot="5400000">
                  <a:off x="5362071" y="3568669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96" name="Oval 195"/>
                <p:cNvSpPr/>
                <p:nvPr/>
              </p:nvSpPr>
              <p:spPr>
                <a:xfrm rot="5400000">
                  <a:off x="5377991" y="376069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</p:grpSp>
        </p:grpSp>
        <p:cxnSp>
          <p:nvCxnSpPr>
            <p:cNvPr id="205" name="Straight Arrow Connector 204"/>
            <p:cNvCxnSpPr>
              <a:endCxn id="188" idx="6"/>
            </p:cNvCxnSpPr>
            <p:nvPr/>
          </p:nvCxnSpPr>
          <p:spPr>
            <a:xfrm flipV="1">
              <a:off x="1954868" y="2594238"/>
              <a:ext cx="2833791" cy="2190565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" name="Group 159"/>
          <p:cNvGrpSpPr/>
          <p:nvPr/>
        </p:nvGrpSpPr>
        <p:grpSpPr>
          <a:xfrm>
            <a:off x="7052146" y="1090809"/>
            <a:ext cx="1717250" cy="1249686"/>
            <a:chOff x="6007980" y="1154183"/>
            <a:chExt cx="1717250" cy="1249686"/>
          </a:xfrm>
        </p:grpSpPr>
        <p:sp>
          <p:nvSpPr>
            <p:cNvPr id="202" name="TextBox 201"/>
            <p:cNvSpPr txBox="1"/>
            <p:nvPr/>
          </p:nvSpPr>
          <p:spPr>
            <a:xfrm>
              <a:off x="6351136" y="1203540"/>
              <a:ext cx="1374094" cy="1200329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16 - 2.5 inch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1-D Cells in 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Azimuth and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Elevation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007980" y="1154183"/>
              <a:ext cx="311744" cy="741265"/>
              <a:chOff x="8522313" y="942635"/>
              <a:chExt cx="415658" cy="741265"/>
            </a:xfrm>
          </p:grpSpPr>
          <p:cxnSp>
            <p:nvCxnSpPr>
              <p:cNvPr id="200" name="Straight Connector 199"/>
              <p:cNvCxnSpPr/>
              <p:nvPr/>
            </p:nvCxnSpPr>
            <p:spPr>
              <a:xfrm>
                <a:off x="8548224" y="1236439"/>
                <a:ext cx="389747" cy="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>
                <a:off x="8522313" y="1367770"/>
                <a:ext cx="389747" cy="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Arrow Connector 206"/>
              <p:cNvCxnSpPr/>
              <p:nvPr/>
            </p:nvCxnSpPr>
            <p:spPr>
              <a:xfrm>
                <a:off x="8717185" y="942635"/>
                <a:ext cx="0" cy="293804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Arrow Connector 208"/>
              <p:cNvCxnSpPr/>
              <p:nvPr/>
            </p:nvCxnSpPr>
            <p:spPr>
              <a:xfrm flipV="1">
                <a:off x="8717185" y="1367770"/>
                <a:ext cx="0" cy="316130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up 12"/>
          <p:cNvGrpSpPr/>
          <p:nvPr/>
        </p:nvGrpSpPr>
        <p:grpSpPr>
          <a:xfrm>
            <a:off x="1258686" y="3356528"/>
            <a:ext cx="2755353" cy="2953191"/>
            <a:chOff x="214519" y="3419901"/>
            <a:chExt cx="2755353" cy="2953191"/>
          </a:xfrm>
        </p:grpSpPr>
        <p:grpSp>
          <p:nvGrpSpPr>
            <p:cNvPr id="156" name="Group 155"/>
            <p:cNvGrpSpPr/>
            <p:nvPr/>
          </p:nvGrpSpPr>
          <p:grpSpPr>
            <a:xfrm>
              <a:off x="721337" y="3419901"/>
              <a:ext cx="2248535" cy="2899392"/>
              <a:chOff x="1272498" y="2630032"/>
              <a:chExt cx="3725285" cy="3736765"/>
            </a:xfrm>
            <a:scene3d>
              <a:camera prst="orthographicFront">
                <a:rot lat="0" lon="21594000" rev="0"/>
              </a:camera>
              <a:lightRig rig="threePt" dir="t"/>
            </a:scene3d>
          </p:grpSpPr>
          <p:grpSp>
            <p:nvGrpSpPr>
              <p:cNvPr id="84" name="Group 83"/>
              <p:cNvGrpSpPr/>
              <p:nvPr/>
            </p:nvGrpSpPr>
            <p:grpSpPr>
              <a:xfrm>
                <a:off x="1272498" y="4389125"/>
                <a:ext cx="3725285" cy="286647"/>
                <a:chOff x="1230765" y="3697835"/>
                <a:chExt cx="7759565" cy="519573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1230765" y="3717190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3" name="Cube 2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5" name="Straight Connector 4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Straight Connector 11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Straight Connector 13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Group 20"/>
                <p:cNvGrpSpPr/>
                <p:nvPr/>
              </p:nvGrpSpPr>
              <p:grpSpPr>
                <a:xfrm>
                  <a:off x="1794960" y="3710692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22" name="Cube 21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23" name="Straight Connector 22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" name="Group 27"/>
                <p:cNvGrpSpPr/>
                <p:nvPr/>
              </p:nvGrpSpPr>
              <p:grpSpPr>
                <a:xfrm>
                  <a:off x="2588093" y="3718143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29" name="Cube 28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30" name="Straight Connector 29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" name="Group 34"/>
                <p:cNvGrpSpPr/>
                <p:nvPr/>
              </p:nvGrpSpPr>
              <p:grpSpPr>
                <a:xfrm>
                  <a:off x="3435099" y="3715799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36" name="Cube 35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37" name="Straight Connector 36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" name="Group 41"/>
                <p:cNvGrpSpPr/>
                <p:nvPr/>
              </p:nvGrpSpPr>
              <p:grpSpPr>
                <a:xfrm>
                  <a:off x="4356819" y="3697835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43" name="Cube 42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44" name="Straight Connector 43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9" name="Group 48"/>
                <p:cNvGrpSpPr/>
                <p:nvPr/>
              </p:nvGrpSpPr>
              <p:grpSpPr>
                <a:xfrm>
                  <a:off x="5236161" y="3710692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50" name="Cube 49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51" name="Straight Connector 50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" name="Group 55"/>
                <p:cNvGrpSpPr/>
                <p:nvPr/>
              </p:nvGrpSpPr>
              <p:grpSpPr>
                <a:xfrm>
                  <a:off x="6029294" y="3718143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57" name="Cube 56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58" name="Straight Connector 57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" name="Group 62"/>
                <p:cNvGrpSpPr/>
                <p:nvPr/>
              </p:nvGrpSpPr>
              <p:grpSpPr>
                <a:xfrm>
                  <a:off x="6876300" y="3715799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64" name="Cube 63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65" name="Straight Connector 64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65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0" name="Group 69"/>
                <p:cNvGrpSpPr/>
                <p:nvPr/>
              </p:nvGrpSpPr>
              <p:grpSpPr>
                <a:xfrm>
                  <a:off x="7798020" y="3697835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71" name="Cube 70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72" name="Straight Connector 71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7" name="Group 76"/>
                <p:cNvGrpSpPr/>
                <p:nvPr/>
              </p:nvGrpSpPr>
              <p:grpSpPr>
                <a:xfrm>
                  <a:off x="8391099" y="3697835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78" name="Cube 77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79" name="Straight Connector 78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80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Connector 81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Straight Connector 82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6" name="Group 85"/>
              <p:cNvGrpSpPr/>
              <p:nvPr/>
            </p:nvGrpSpPr>
            <p:grpSpPr>
              <a:xfrm rot="16200000" flipV="1">
                <a:off x="2968867" y="2636152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50" name="Cube 149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51" name="Straight Connector 150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/>
              <p:cNvGrpSpPr/>
              <p:nvPr/>
            </p:nvGrpSpPr>
            <p:grpSpPr>
              <a:xfrm rot="16200000" flipV="1">
                <a:off x="2964399" y="2918497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44" name="Cube 143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45" name="Straight Connector 144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8" name="Group 87"/>
              <p:cNvGrpSpPr/>
              <p:nvPr/>
            </p:nvGrpSpPr>
            <p:grpSpPr>
              <a:xfrm rot="16200000" flipV="1">
                <a:off x="2960288" y="3299271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38" name="Cube 137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39" name="Straight Connector 138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9" name="Group 88"/>
              <p:cNvGrpSpPr/>
              <p:nvPr/>
            </p:nvGrpSpPr>
            <p:grpSpPr>
              <a:xfrm rot="16200000" flipV="1">
                <a:off x="2961582" y="3705910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32" name="Cube 131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33" name="Straight Connector 132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Group 89"/>
              <p:cNvGrpSpPr/>
              <p:nvPr/>
            </p:nvGrpSpPr>
            <p:grpSpPr>
              <a:xfrm rot="16200000" flipV="1">
                <a:off x="2971492" y="4148418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26" name="Cube 125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27" name="Straight Connector 126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Group 90"/>
              <p:cNvGrpSpPr/>
              <p:nvPr/>
            </p:nvGrpSpPr>
            <p:grpSpPr>
              <a:xfrm rot="16200000" flipV="1">
                <a:off x="2964399" y="4570581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20" name="Cube 119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21" name="Straight Connector 120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2" name="Group 91"/>
              <p:cNvGrpSpPr/>
              <p:nvPr/>
            </p:nvGrpSpPr>
            <p:grpSpPr>
              <a:xfrm rot="16200000" flipV="1">
                <a:off x="2960288" y="4951356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14" name="Cube 113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15" name="Straight Connector 114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" name="Group 92"/>
              <p:cNvGrpSpPr/>
              <p:nvPr/>
            </p:nvGrpSpPr>
            <p:grpSpPr>
              <a:xfrm rot="16200000" flipV="1">
                <a:off x="2961582" y="5357994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08" name="Cube 107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09" name="Straight Connector 108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" name="Group 93"/>
              <p:cNvGrpSpPr/>
              <p:nvPr/>
            </p:nvGrpSpPr>
            <p:grpSpPr>
              <a:xfrm rot="16200000" flipV="1">
                <a:off x="2971492" y="5800502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02" name="Cube 101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03" name="Straight Connector 102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5" name="Group 94"/>
              <p:cNvGrpSpPr/>
              <p:nvPr/>
            </p:nvGrpSpPr>
            <p:grpSpPr>
              <a:xfrm rot="16200000" flipV="1">
                <a:off x="2971492" y="6085233"/>
                <a:ext cx="287684" cy="275443"/>
                <a:chOff x="2666999" y="3390596"/>
                <a:chExt cx="1444141" cy="1190554"/>
              </a:xfrm>
            </p:grpSpPr>
            <p:sp>
              <p:nvSpPr>
                <p:cNvPr id="96" name="Cube 95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97" name="Straight Connector 96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/>
            <p:cNvGrpSpPr/>
            <p:nvPr/>
          </p:nvGrpSpPr>
          <p:grpSpPr>
            <a:xfrm>
              <a:off x="214519" y="3439725"/>
              <a:ext cx="1546952" cy="2933367"/>
              <a:chOff x="214519" y="3439725"/>
              <a:chExt cx="1546952" cy="2933367"/>
            </a:xfrm>
          </p:grpSpPr>
          <p:sp>
            <p:nvSpPr>
              <p:cNvPr id="214" name="TextBox 213"/>
              <p:cNvSpPr txBox="1"/>
              <p:nvPr/>
            </p:nvSpPr>
            <p:spPr>
              <a:xfrm>
                <a:off x="214519" y="4108628"/>
                <a:ext cx="1048107" cy="369332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</a:rPr>
                  <a:t>5 x 5 feet</a:t>
                </a:r>
              </a:p>
            </p:txBody>
          </p:sp>
          <p:cxnSp>
            <p:nvCxnSpPr>
              <p:cNvPr id="216" name="Straight Connector 215"/>
              <p:cNvCxnSpPr/>
              <p:nvPr/>
            </p:nvCxnSpPr>
            <p:spPr>
              <a:xfrm flipH="1">
                <a:off x="570925" y="3439725"/>
                <a:ext cx="1190546" cy="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 flipH="1" flipV="1">
                <a:off x="456318" y="6362234"/>
                <a:ext cx="1279198" cy="1085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Arrow Connector 218"/>
              <p:cNvCxnSpPr/>
              <p:nvPr/>
            </p:nvCxnSpPr>
            <p:spPr>
              <a:xfrm flipH="1" flipV="1">
                <a:off x="607559" y="3479730"/>
                <a:ext cx="1" cy="629992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Straight Arrow Connector 220"/>
              <p:cNvCxnSpPr/>
              <p:nvPr/>
            </p:nvCxnSpPr>
            <p:spPr>
              <a:xfrm>
                <a:off x="456317" y="4445122"/>
                <a:ext cx="0" cy="1867687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4"/>
          <p:cNvGrpSpPr/>
          <p:nvPr/>
        </p:nvGrpSpPr>
        <p:grpSpPr>
          <a:xfrm>
            <a:off x="3951870" y="3700263"/>
            <a:ext cx="1420976" cy="1072197"/>
            <a:chOff x="2907704" y="3763636"/>
            <a:chExt cx="1420976" cy="1072197"/>
          </a:xfrm>
        </p:grpSpPr>
        <p:grpSp>
          <p:nvGrpSpPr>
            <p:cNvPr id="157" name="Group 156"/>
            <p:cNvGrpSpPr/>
            <p:nvPr/>
          </p:nvGrpSpPr>
          <p:grpSpPr>
            <a:xfrm>
              <a:off x="2907704" y="3763636"/>
              <a:ext cx="572455" cy="857308"/>
              <a:chOff x="2907704" y="3763636"/>
              <a:chExt cx="572455" cy="857308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2907704" y="3908642"/>
                <a:ext cx="572455" cy="712302"/>
                <a:chOff x="5173558" y="3763281"/>
                <a:chExt cx="763273" cy="712302"/>
              </a:xfrm>
            </p:grpSpPr>
            <p:cxnSp>
              <p:nvCxnSpPr>
                <p:cNvPr id="225" name="Straight Connector 224"/>
                <p:cNvCxnSpPr/>
                <p:nvPr/>
              </p:nvCxnSpPr>
              <p:spPr>
                <a:xfrm flipV="1">
                  <a:off x="5173558" y="4301525"/>
                  <a:ext cx="229146" cy="174058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/>
                <p:cNvCxnSpPr/>
                <p:nvPr/>
              </p:nvCxnSpPr>
              <p:spPr>
                <a:xfrm flipV="1">
                  <a:off x="5402704" y="3932193"/>
                  <a:ext cx="0" cy="369332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Straight Connector 228"/>
                <p:cNvCxnSpPr/>
                <p:nvPr/>
              </p:nvCxnSpPr>
              <p:spPr>
                <a:xfrm flipV="1">
                  <a:off x="5413462" y="3768340"/>
                  <a:ext cx="309246" cy="16424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230"/>
                <p:cNvCxnSpPr/>
                <p:nvPr/>
              </p:nvCxnSpPr>
              <p:spPr>
                <a:xfrm>
                  <a:off x="5711950" y="3763281"/>
                  <a:ext cx="0" cy="41331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Straight Connector 231"/>
                <p:cNvCxnSpPr/>
                <p:nvPr/>
              </p:nvCxnSpPr>
              <p:spPr>
                <a:xfrm flipV="1">
                  <a:off x="5707685" y="4003956"/>
                  <a:ext cx="229146" cy="174058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4" name="Straight Connector 233"/>
              <p:cNvCxnSpPr/>
              <p:nvPr/>
            </p:nvCxnSpPr>
            <p:spPr>
              <a:xfrm flipV="1">
                <a:off x="2921385" y="3763636"/>
                <a:ext cx="472844" cy="368437"/>
              </a:xfrm>
              <a:prstGeom prst="line">
                <a:avLst/>
              </a:prstGeom>
              <a:ln>
                <a:solidFill>
                  <a:srgbClr val="0070C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6" name="TextBox 235"/>
            <p:cNvSpPr txBox="1"/>
            <p:nvPr/>
          </p:nvSpPr>
          <p:spPr>
            <a:xfrm>
              <a:off x="3154961" y="4374168"/>
              <a:ext cx="11737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</a:rPr>
                <a:t>20nS wide RF</a:t>
              </a:r>
            </a:p>
            <a:p>
              <a:r>
                <a:rPr lang="en-US" sz="1200" dirty="0">
                  <a:solidFill>
                    <a:prstClr val="black"/>
                  </a:solidFill>
                </a:rPr>
                <a:t>Pulse @ 10 GHz</a:t>
              </a:r>
            </a:p>
          </p:txBody>
        </p:sp>
      </p:grpSp>
      <p:sp>
        <p:nvSpPr>
          <p:cNvPr id="238" name="TextBox 237"/>
          <p:cNvSpPr txBox="1"/>
          <p:nvPr/>
        </p:nvSpPr>
        <p:spPr>
          <a:xfrm>
            <a:off x="1507331" y="2908100"/>
            <a:ext cx="1081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Antenna </a:t>
            </a:r>
            <a:r>
              <a:rPr lang="en-US" sz="1200" dirty="0">
                <a:solidFill>
                  <a:prstClr val="black"/>
                </a:solidFill>
              </a:rPr>
              <a:t>Array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5372846" y="3534463"/>
            <a:ext cx="2537490" cy="1641092"/>
            <a:chOff x="4328680" y="3597837"/>
            <a:chExt cx="2537490" cy="1641092"/>
          </a:xfrm>
        </p:grpSpPr>
        <p:sp>
          <p:nvSpPr>
            <p:cNvPr id="4" name="TextBox 3"/>
            <p:cNvSpPr txBox="1"/>
            <p:nvPr/>
          </p:nvSpPr>
          <p:spPr>
            <a:xfrm>
              <a:off x="4328680" y="4038600"/>
              <a:ext cx="253749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Beams are formed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Digitally with Fourier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Transform, 16 in Azimuth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And 16 in Elevation</a:t>
              </a:r>
            </a:p>
          </p:txBody>
        </p:sp>
        <p:cxnSp>
          <p:nvCxnSpPr>
            <p:cNvPr id="7" name="Straight Connector 6"/>
            <p:cNvCxnSpPr/>
            <p:nvPr/>
          </p:nvCxnSpPr>
          <p:spPr>
            <a:xfrm flipH="1" flipV="1">
              <a:off x="5056109" y="3597837"/>
              <a:ext cx="272381" cy="510791"/>
            </a:xfrm>
            <a:prstGeom prst="line">
              <a:avLst/>
            </a:prstGeom>
            <a:ln>
              <a:solidFill>
                <a:srgbClr val="0070C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8016347" y="2757767"/>
            <a:ext cx="1365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PC Display</a:t>
            </a:r>
          </a:p>
        </p:txBody>
      </p:sp>
      <p:sp>
        <p:nvSpPr>
          <p:cNvPr id="237" name="TextBox 236"/>
          <p:cNvSpPr txBox="1"/>
          <p:nvPr/>
        </p:nvSpPr>
        <p:spPr>
          <a:xfrm>
            <a:off x="7857055" y="5020393"/>
            <a:ext cx="93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VGA Connection</a:t>
            </a:r>
          </a:p>
        </p:txBody>
      </p:sp>
      <p:sp>
        <p:nvSpPr>
          <p:cNvPr id="267" name="TextBox 266"/>
          <p:cNvSpPr txBox="1"/>
          <p:nvPr/>
        </p:nvSpPr>
        <p:spPr>
          <a:xfrm>
            <a:off x="8854081" y="4725142"/>
            <a:ext cx="1229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16 - Azimuth</a:t>
            </a:r>
          </a:p>
          <a:p>
            <a:r>
              <a:rPr lang="en-US" sz="1400" dirty="0">
                <a:solidFill>
                  <a:prstClr val="black"/>
                </a:solidFill>
              </a:rPr>
              <a:t>16 - Elevation</a:t>
            </a:r>
          </a:p>
        </p:txBody>
      </p:sp>
      <p:grpSp>
        <p:nvGrpSpPr>
          <p:cNvPr id="403" name="Group 402"/>
          <p:cNvGrpSpPr/>
          <p:nvPr/>
        </p:nvGrpSpPr>
        <p:grpSpPr>
          <a:xfrm>
            <a:off x="7630485" y="3133820"/>
            <a:ext cx="1812902" cy="2428089"/>
            <a:chOff x="8847073" y="3539074"/>
            <a:chExt cx="2417202" cy="2428089"/>
          </a:xfrm>
        </p:grpSpPr>
        <p:cxnSp>
          <p:nvCxnSpPr>
            <p:cNvPr id="158" name="Elbow Connector 157"/>
            <p:cNvCxnSpPr/>
            <p:nvPr/>
          </p:nvCxnSpPr>
          <p:spPr>
            <a:xfrm rot="5400000">
              <a:off x="9494749" y="4990224"/>
              <a:ext cx="954310" cy="815547"/>
            </a:xfrm>
            <a:prstGeom prst="bentConnector3">
              <a:avLst>
                <a:gd name="adj1" fmla="val 99204"/>
              </a:avLst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8" name="Elbow Connector 227"/>
            <p:cNvCxnSpPr/>
            <p:nvPr/>
          </p:nvCxnSpPr>
          <p:spPr>
            <a:xfrm rot="5400000">
              <a:off x="9498172" y="4986801"/>
              <a:ext cx="1046320" cy="914404"/>
            </a:xfrm>
            <a:prstGeom prst="bentConnector3">
              <a:avLst>
                <a:gd name="adj1" fmla="val 99601"/>
              </a:avLst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 flipH="1">
              <a:off x="8847073" y="5873685"/>
              <a:ext cx="729413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flipH="1">
              <a:off x="8847073" y="5967163"/>
              <a:ext cx="729413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402" name="Group 401"/>
            <p:cNvGrpSpPr/>
            <p:nvPr/>
          </p:nvGrpSpPr>
          <p:grpSpPr>
            <a:xfrm>
              <a:off x="9317052" y="3539074"/>
              <a:ext cx="1947223" cy="1381767"/>
              <a:chOff x="9317052" y="3539074"/>
              <a:chExt cx="1947223" cy="1381767"/>
            </a:xfrm>
          </p:grpSpPr>
          <p:sp>
            <p:nvSpPr>
              <p:cNvPr id="401" name="Rectangle 400"/>
              <p:cNvSpPr/>
              <p:nvPr/>
            </p:nvSpPr>
            <p:spPr>
              <a:xfrm>
                <a:off x="9317052" y="3539074"/>
                <a:ext cx="1871648" cy="137582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366" name="Group 365"/>
              <p:cNvGrpSpPr/>
              <p:nvPr/>
            </p:nvGrpSpPr>
            <p:grpSpPr>
              <a:xfrm>
                <a:off x="9377669" y="3539074"/>
                <a:ext cx="1886606" cy="1381767"/>
                <a:chOff x="4104202" y="1873960"/>
                <a:chExt cx="3655413" cy="3655413"/>
              </a:xfrm>
            </p:grpSpPr>
            <p:grpSp>
              <p:nvGrpSpPr>
                <p:cNvPr id="367" name="Group 366"/>
                <p:cNvGrpSpPr/>
                <p:nvPr/>
              </p:nvGrpSpPr>
              <p:grpSpPr>
                <a:xfrm>
                  <a:off x="4104202" y="2125360"/>
                  <a:ext cx="3655413" cy="3030532"/>
                  <a:chOff x="4104202" y="2125360"/>
                  <a:chExt cx="2700306" cy="3030532"/>
                </a:xfrm>
              </p:grpSpPr>
              <p:sp>
                <p:nvSpPr>
                  <p:cNvPr id="385" name="Oval 384"/>
                  <p:cNvSpPr/>
                  <p:nvPr/>
                </p:nvSpPr>
                <p:spPr>
                  <a:xfrm rot="5400000">
                    <a:off x="5334464" y="1114212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6" name="Oval 385"/>
                  <p:cNvSpPr/>
                  <p:nvPr/>
                </p:nvSpPr>
                <p:spPr>
                  <a:xfrm rot="5400000">
                    <a:off x="5307376" y="131280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7" name="Oval 386"/>
                  <p:cNvSpPr/>
                  <p:nvPr/>
                </p:nvSpPr>
                <p:spPr>
                  <a:xfrm rot="5400000">
                    <a:off x="5318448" y="1884303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8" name="Oval 387"/>
                  <p:cNvSpPr/>
                  <p:nvPr/>
                </p:nvSpPr>
                <p:spPr>
                  <a:xfrm rot="5400000">
                    <a:off x="5307375" y="922187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9" name="Oval 388"/>
                  <p:cNvSpPr/>
                  <p:nvPr/>
                </p:nvSpPr>
                <p:spPr>
                  <a:xfrm rot="5400000">
                    <a:off x="5361552" y="150192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0" name="Oval 389"/>
                  <p:cNvSpPr/>
                  <p:nvPr/>
                </p:nvSpPr>
                <p:spPr>
                  <a:xfrm rot="5400000">
                    <a:off x="5334464" y="1686868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1" name="Oval 390"/>
                  <p:cNvSpPr/>
                  <p:nvPr/>
                </p:nvSpPr>
                <p:spPr>
                  <a:xfrm rot="5400000">
                    <a:off x="5314313" y="2072207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92" name="Oval 391"/>
                  <p:cNvSpPr/>
                  <p:nvPr/>
                </p:nvSpPr>
                <p:spPr>
                  <a:xfrm rot="5400000">
                    <a:off x="5330233" y="225058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93" name="Oval 392"/>
                  <p:cNvSpPr/>
                  <p:nvPr/>
                </p:nvSpPr>
                <p:spPr>
                  <a:xfrm rot="5400000">
                    <a:off x="5382222" y="2624322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4" name="Oval 393"/>
                  <p:cNvSpPr/>
                  <p:nvPr/>
                </p:nvSpPr>
                <p:spPr>
                  <a:xfrm rot="5400000">
                    <a:off x="5355134" y="282291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5" name="Oval 394"/>
                  <p:cNvSpPr/>
                  <p:nvPr/>
                </p:nvSpPr>
                <p:spPr>
                  <a:xfrm rot="5400000">
                    <a:off x="5366206" y="3380765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96" name="Oval 395"/>
                  <p:cNvSpPr/>
                  <p:nvPr/>
                </p:nvSpPr>
                <p:spPr>
                  <a:xfrm rot="5400000">
                    <a:off x="5355133" y="2432297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97" name="Oval 396"/>
                  <p:cNvSpPr/>
                  <p:nvPr/>
                </p:nvSpPr>
                <p:spPr>
                  <a:xfrm rot="5400000">
                    <a:off x="5409310" y="301203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8" name="Oval 397"/>
                  <p:cNvSpPr/>
                  <p:nvPr/>
                </p:nvSpPr>
                <p:spPr>
                  <a:xfrm rot="5400000">
                    <a:off x="5382222" y="3196978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9" name="Oval 398"/>
                  <p:cNvSpPr/>
                  <p:nvPr/>
                </p:nvSpPr>
                <p:spPr>
                  <a:xfrm rot="5400000">
                    <a:off x="5362071" y="3568669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400" name="Oval 399"/>
                  <p:cNvSpPr/>
                  <p:nvPr/>
                </p:nvSpPr>
                <p:spPr>
                  <a:xfrm rot="5400000">
                    <a:off x="5377991" y="376069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  <p:grpSp>
              <p:nvGrpSpPr>
                <p:cNvPr id="368" name="Group 367"/>
                <p:cNvGrpSpPr/>
                <p:nvPr/>
              </p:nvGrpSpPr>
              <p:grpSpPr>
                <a:xfrm rot="16200000">
                  <a:off x="4099855" y="2186401"/>
                  <a:ext cx="3655413" cy="3030532"/>
                  <a:chOff x="4104202" y="2125360"/>
                  <a:chExt cx="2700306" cy="3030532"/>
                </a:xfrm>
                <a:solidFill>
                  <a:srgbClr val="FFFF00">
                    <a:alpha val="61000"/>
                  </a:srgbClr>
                </a:solidFill>
              </p:grpSpPr>
              <p:sp>
                <p:nvSpPr>
                  <p:cNvPr id="369" name="Oval 368"/>
                  <p:cNvSpPr/>
                  <p:nvPr/>
                </p:nvSpPr>
                <p:spPr>
                  <a:xfrm rot="5400000">
                    <a:off x="5334464" y="1114212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0" name="Oval 369"/>
                  <p:cNvSpPr/>
                  <p:nvPr/>
                </p:nvSpPr>
                <p:spPr>
                  <a:xfrm rot="5400000">
                    <a:off x="5307376" y="131280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1" name="Oval 370"/>
                  <p:cNvSpPr/>
                  <p:nvPr/>
                </p:nvSpPr>
                <p:spPr>
                  <a:xfrm rot="5400000">
                    <a:off x="5318448" y="1884303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72" name="Oval 371"/>
                  <p:cNvSpPr/>
                  <p:nvPr/>
                </p:nvSpPr>
                <p:spPr>
                  <a:xfrm rot="5400000">
                    <a:off x="5307375" y="922187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73" name="Oval 372"/>
                  <p:cNvSpPr/>
                  <p:nvPr/>
                </p:nvSpPr>
                <p:spPr>
                  <a:xfrm rot="5400000">
                    <a:off x="5361552" y="150192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4" name="Oval 373"/>
                  <p:cNvSpPr/>
                  <p:nvPr/>
                </p:nvSpPr>
                <p:spPr>
                  <a:xfrm rot="5400000">
                    <a:off x="5334464" y="1686868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5" name="Oval 374"/>
                  <p:cNvSpPr/>
                  <p:nvPr/>
                </p:nvSpPr>
                <p:spPr>
                  <a:xfrm rot="5400000">
                    <a:off x="5314313" y="2072207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76" name="Oval 375"/>
                  <p:cNvSpPr/>
                  <p:nvPr/>
                </p:nvSpPr>
                <p:spPr>
                  <a:xfrm rot="5400000">
                    <a:off x="5330233" y="225058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77" name="Oval 376"/>
                  <p:cNvSpPr/>
                  <p:nvPr/>
                </p:nvSpPr>
                <p:spPr>
                  <a:xfrm rot="5400000">
                    <a:off x="5382222" y="2624322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8" name="Oval 377"/>
                  <p:cNvSpPr/>
                  <p:nvPr/>
                </p:nvSpPr>
                <p:spPr>
                  <a:xfrm rot="5400000">
                    <a:off x="5355134" y="282291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9" name="Oval 378"/>
                  <p:cNvSpPr/>
                  <p:nvPr/>
                </p:nvSpPr>
                <p:spPr>
                  <a:xfrm rot="5400000">
                    <a:off x="5366206" y="3380765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0" name="Oval 379"/>
                  <p:cNvSpPr/>
                  <p:nvPr/>
                </p:nvSpPr>
                <p:spPr>
                  <a:xfrm rot="5400000">
                    <a:off x="5355133" y="2432297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1" name="Oval 380"/>
                  <p:cNvSpPr/>
                  <p:nvPr/>
                </p:nvSpPr>
                <p:spPr>
                  <a:xfrm rot="5400000">
                    <a:off x="5409310" y="301203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2" name="Oval 381"/>
                  <p:cNvSpPr/>
                  <p:nvPr/>
                </p:nvSpPr>
                <p:spPr>
                  <a:xfrm rot="5400000">
                    <a:off x="5382222" y="3196978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3" name="Oval 382"/>
                  <p:cNvSpPr/>
                  <p:nvPr/>
                </p:nvSpPr>
                <p:spPr>
                  <a:xfrm rot="5400000">
                    <a:off x="5362071" y="3568669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4" name="Oval 383"/>
                  <p:cNvSpPr/>
                  <p:nvPr/>
                </p:nvSpPr>
                <p:spPr>
                  <a:xfrm rot="5400000">
                    <a:off x="5377991" y="376069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</p:grpSp>
      </p:grpSp>
      <p:cxnSp>
        <p:nvCxnSpPr>
          <p:cNvPr id="268" name="Straight Connector 267"/>
          <p:cNvCxnSpPr/>
          <p:nvPr/>
        </p:nvCxnSpPr>
        <p:spPr>
          <a:xfrm flipH="1" flipV="1">
            <a:off x="9075051" y="4095559"/>
            <a:ext cx="249115" cy="698829"/>
          </a:xfrm>
          <a:prstGeom prst="line">
            <a:avLst/>
          </a:prstGeom>
          <a:ln>
            <a:solidFill>
              <a:srgbClr val="0070C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474036" y="5652452"/>
            <a:ext cx="463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[4]</a:t>
            </a:r>
          </a:p>
        </p:txBody>
      </p:sp>
    </p:spTree>
    <p:extLst>
      <p:ext uri="{BB962C8B-B14F-4D97-AF65-F5344CB8AC3E}">
        <p14:creationId xmlns:p14="http://schemas.microsoft.com/office/powerpoint/2010/main" val="3429308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/>
      <p:bldP spid="203" grpId="0"/>
      <p:bldP spid="238" grpId="0"/>
      <p:bldP spid="11" grpId="0"/>
      <p:bldP spid="237" grpId="0"/>
      <p:bldP spid="26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Generation: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Able to produce limited results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Electrical components and equipment rental consumed most of the budget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Fabrication issues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smtClean="0"/>
              <a:t>3 week delay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smtClean="0"/>
              <a:t>Poor craftsmanship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smtClean="0"/>
              <a:t>Additional modifications needed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Needs Improvement: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smtClean="0"/>
              <a:t>Stability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smtClean="0"/>
              <a:t>Weight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smtClean="0"/>
              <a:t>Horn adjustment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7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39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Generation: Budget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963" y="1968983"/>
            <a:ext cx="4938712" cy="3396894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1847088"/>
            <a:ext cx="4937125" cy="3640685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8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96963" y="1847088"/>
            <a:ext cx="9546653" cy="6583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179576" y="5480729"/>
            <a:ext cx="1058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Initial Estimate							Final Budget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865922" y="5487773"/>
            <a:ext cx="534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[5]</a:t>
            </a:r>
          </a:p>
        </p:txBody>
      </p:sp>
    </p:spTree>
    <p:extLst>
      <p:ext uri="{BB962C8B-B14F-4D97-AF65-F5344CB8AC3E}">
        <p14:creationId xmlns:p14="http://schemas.microsoft.com/office/powerpoint/2010/main" val="124085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8559550" cy="1450757"/>
          </a:xfrm>
        </p:spPr>
        <p:txBody>
          <a:bodyPr/>
          <a:lstStyle/>
          <a:p>
            <a:r>
              <a:rPr lang="en-US" dirty="0" smtClean="0"/>
              <a:t>Second Generation: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9930458" cy="4382398"/>
          </a:xfrm>
        </p:spPr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2400" dirty="0" smtClean="0"/>
              <a:t>Mobility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Attach wheels</a:t>
            </a:r>
          </a:p>
          <a:p>
            <a:pPr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Weight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&lt; 80 </a:t>
            </a:r>
            <a:r>
              <a:rPr lang="en-US" sz="2000" dirty="0" err="1" smtClean="0"/>
              <a:t>lbs</a:t>
            </a: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Horn Adjustment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Aligned within 1ft circle at 20ft away</a:t>
            </a:r>
          </a:p>
          <a:p>
            <a:pPr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Stability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Movement causes artificial phase shift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Max movement: 1/72 inch</a:t>
            </a:r>
          </a:p>
          <a:p>
            <a:pPr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Cost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Minimize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Team 18 -- SAR Imager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82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892</TotalTime>
  <Words>966</Words>
  <Application>Microsoft Office PowerPoint</Application>
  <PresentationFormat>Widescreen</PresentationFormat>
  <Paragraphs>357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Retrospect</vt:lpstr>
      <vt:lpstr>Synthetic Aperture Radar Imager  Team 18</vt:lpstr>
      <vt:lpstr>Outline</vt:lpstr>
      <vt:lpstr>SAR Application</vt:lpstr>
      <vt:lpstr>High-Resolution SAR Image</vt:lpstr>
      <vt:lpstr>Project Proposal</vt:lpstr>
      <vt:lpstr>Imaging Radar Operational Concept</vt:lpstr>
      <vt:lpstr>First Generation: Overview</vt:lpstr>
      <vt:lpstr>First Generation: Budget</vt:lpstr>
      <vt:lpstr>Second Generation: Focus</vt:lpstr>
      <vt:lpstr>Concept Generation</vt:lpstr>
      <vt:lpstr>Design Concepts – Structure Design A (80-20)</vt:lpstr>
      <vt:lpstr>Design Concepts – Structure Design B (Fabricated Al)</vt:lpstr>
      <vt:lpstr>Concepts Evaluation – Structure Pros </vt:lpstr>
      <vt:lpstr>Concepts Evaluation – Structure Cons </vt:lpstr>
      <vt:lpstr>Design Concepts – Horn Holder Design A (Articulating Arm)</vt:lpstr>
      <vt:lpstr>Design Concepts – Horn Holder Design B (Handle Tilt)</vt:lpstr>
      <vt:lpstr>Design Concepts – Horn Holder Design C (Covered Tilt)</vt:lpstr>
      <vt:lpstr>Concepts Evaluation – Horn Holder Pros </vt:lpstr>
      <vt:lpstr>Concepts Evaluation – Horn Holder Cons</vt:lpstr>
      <vt:lpstr>Continued Evaluation</vt:lpstr>
      <vt:lpstr>Prioritizing Engineering Characteristics</vt:lpstr>
      <vt:lpstr>Schedule</vt:lpstr>
      <vt:lpstr>Future Plans</vt:lpstr>
      <vt:lpstr>Summary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 Imager Team 18</dc:title>
  <dc:creator>Josh Dennis</dc:creator>
  <cp:lastModifiedBy>studentpro</cp:lastModifiedBy>
  <cp:revision>51</cp:revision>
  <dcterms:created xsi:type="dcterms:W3CDTF">2015-10-16T18:32:58Z</dcterms:created>
  <dcterms:modified xsi:type="dcterms:W3CDTF">2015-10-22T21:50:47Z</dcterms:modified>
</cp:coreProperties>
</file>